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HK Grotesk Bold" charset="1" panose="00000800000000000000"/>
      <p:regular r:id="rId26"/>
    </p:embeddedFont>
    <p:embeddedFont>
      <p:font typeface="Canva Sans Bold" charset="1" panose="020B0803030501040103"/>
      <p:regular r:id="rId27"/>
    </p:embeddedFont>
    <p:embeddedFont>
      <p:font typeface="Canva Sans" charset="1" panose="020B05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HK Grotesk" charset="1" panose="00000500000000000000"/>
      <p:regular r:id="rId31"/>
    </p:embeddedFont>
    <p:embeddedFont>
      <p:font typeface="Public Sans Bold" charset="1" panose="00000000000000000000"/>
      <p:regular r:id="rId32"/>
    </p:embeddedFont>
    <p:embeddedFont>
      <p:font typeface="Public Sans"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38383"/>
        </a:solidFill>
      </p:bgPr>
    </p:bg>
    <p:spTree>
      <p:nvGrpSpPr>
        <p:cNvPr id="1" name=""/>
        <p:cNvGrpSpPr/>
        <p:nvPr/>
      </p:nvGrpSpPr>
      <p:grpSpPr>
        <a:xfrm>
          <a:off x="0" y="0"/>
          <a:ext cx="0" cy="0"/>
          <a:chOff x="0" y="0"/>
          <a:chExt cx="0" cy="0"/>
        </a:xfrm>
      </p:grpSpPr>
      <p:sp>
        <p:nvSpPr>
          <p:cNvPr name="Freeform 2" id="2"/>
          <p:cNvSpPr/>
          <p:nvPr/>
        </p:nvSpPr>
        <p:spPr>
          <a:xfrm flipH="true" flipV="false" rot="0">
            <a:off x="0" y="6159646"/>
            <a:ext cx="4485260" cy="4485260"/>
          </a:xfrm>
          <a:custGeom>
            <a:avLst/>
            <a:gdLst/>
            <a:ahLst/>
            <a:cxnLst/>
            <a:rect r="r" b="b" t="t" l="l"/>
            <a:pathLst>
              <a:path h="4485260" w="4485260">
                <a:moveTo>
                  <a:pt x="4485260" y="0"/>
                </a:moveTo>
                <a:lnTo>
                  <a:pt x="0" y="0"/>
                </a:lnTo>
                <a:lnTo>
                  <a:pt x="0" y="4485260"/>
                </a:lnTo>
                <a:lnTo>
                  <a:pt x="4485260" y="4485260"/>
                </a:lnTo>
                <a:lnTo>
                  <a:pt x="448526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834384" y="-473491"/>
            <a:ext cx="4931089" cy="4931089"/>
          </a:xfrm>
          <a:custGeom>
            <a:avLst/>
            <a:gdLst/>
            <a:ahLst/>
            <a:cxnLst/>
            <a:rect r="r" b="b" t="t" l="l"/>
            <a:pathLst>
              <a:path h="4931089" w="4931089">
                <a:moveTo>
                  <a:pt x="0" y="4931089"/>
                </a:moveTo>
                <a:lnTo>
                  <a:pt x="4931089" y="4931089"/>
                </a:lnTo>
                <a:lnTo>
                  <a:pt x="4931089" y="0"/>
                </a:lnTo>
                <a:lnTo>
                  <a:pt x="0" y="0"/>
                </a:lnTo>
                <a:lnTo>
                  <a:pt x="0" y="4931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47678" y="1207705"/>
            <a:ext cx="11792643" cy="7871589"/>
          </a:xfrm>
          <a:custGeom>
            <a:avLst/>
            <a:gdLst/>
            <a:ahLst/>
            <a:cxnLst/>
            <a:rect r="r" b="b" t="t" l="l"/>
            <a:pathLst>
              <a:path h="7871589" w="11792643">
                <a:moveTo>
                  <a:pt x="0" y="0"/>
                </a:moveTo>
                <a:lnTo>
                  <a:pt x="11792644" y="0"/>
                </a:lnTo>
                <a:lnTo>
                  <a:pt x="11792644" y="7871590"/>
                </a:lnTo>
                <a:lnTo>
                  <a:pt x="0" y="7871590"/>
                </a:lnTo>
                <a:lnTo>
                  <a:pt x="0" y="0"/>
                </a:lnTo>
                <a:close/>
              </a:path>
            </a:pathLst>
          </a:custGeom>
          <a:blipFill>
            <a:blip r:embed="rId4">
              <a:alphaModFix amt="83000"/>
            </a:blip>
            <a:stretch>
              <a:fillRect l="0" t="0" r="0" b="0"/>
            </a:stretch>
          </a:blipFill>
        </p:spPr>
      </p:sp>
      <p:grpSp>
        <p:nvGrpSpPr>
          <p:cNvPr name="Group 5" id="5"/>
          <p:cNvGrpSpPr/>
          <p:nvPr/>
        </p:nvGrpSpPr>
        <p:grpSpPr>
          <a:xfrm rot="0">
            <a:off x="3295513" y="1937678"/>
            <a:ext cx="11744809" cy="6464598"/>
            <a:chOff x="0" y="0"/>
            <a:chExt cx="15659745" cy="8619464"/>
          </a:xfrm>
        </p:grpSpPr>
        <p:sp>
          <p:nvSpPr>
            <p:cNvPr name="TextBox 6" id="6"/>
            <p:cNvSpPr txBox="true"/>
            <p:nvPr/>
          </p:nvSpPr>
          <p:spPr>
            <a:xfrm rot="0">
              <a:off x="0" y="-47625"/>
              <a:ext cx="15659745" cy="7604464"/>
            </a:xfrm>
            <a:prstGeom prst="rect">
              <a:avLst/>
            </a:prstGeom>
          </p:spPr>
          <p:txBody>
            <a:bodyPr anchor="t" rtlCol="false" tIns="0" lIns="0" bIns="0" rIns="0">
              <a:spAutoFit/>
            </a:bodyPr>
            <a:lstStyle/>
            <a:p>
              <a:pPr algn="ctr">
                <a:lnSpc>
                  <a:spcPts val="11359"/>
                </a:lnSpc>
              </a:pPr>
              <a:r>
                <a:rPr lang="en-US" sz="9015" b="true">
                  <a:solidFill>
                    <a:srgbClr val="FFFFFF"/>
                  </a:solidFill>
                  <a:latin typeface="HK Grotesk Bold"/>
                  <a:ea typeface="HK Grotesk Bold"/>
                  <a:cs typeface="HK Grotesk Bold"/>
                  <a:sym typeface="HK Grotesk Bold"/>
                </a:rPr>
                <a:t>Analysis of </a:t>
              </a:r>
            </a:p>
            <a:p>
              <a:pPr algn="ctr">
                <a:lnSpc>
                  <a:spcPts val="11359"/>
                </a:lnSpc>
              </a:pPr>
              <a:r>
                <a:rPr lang="en-US" sz="9015" b="true">
                  <a:solidFill>
                    <a:srgbClr val="FFFFFF"/>
                  </a:solidFill>
                  <a:latin typeface="HK Grotesk Bold"/>
                  <a:ea typeface="HK Grotesk Bold"/>
                  <a:cs typeface="HK Grotesk Bold"/>
                  <a:sym typeface="HK Grotesk Bold"/>
                </a:rPr>
                <a:t>U.S. Cocaine &amp; Fentanyl</a:t>
              </a:r>
            </a:p>
            <a:p>
              <a:pPr algn="ctr">
                <a:lnSpc>
                  <a:spcPts val="11359"/>
                </a:lnSpc>
              </a:pPr>
              <a:r>
                <a:rPr lang="en-US" sz="9015" b="true">
                  <a:solidFill>
                    <a:srgbClr val="FFFFFF"/>
                  </a:solidFill>
                  <a:latin typeface="HK Grotesk Bold"/>
                  <a:ea typeface="HK Grotesk Bold"/>
                  <a:cs typeface="HK Grotesk Bold"/>
                  <a:sym typeface="HK Grotesk Bold"/>
                </a:rPr>
                <a:t>Overdoses </a:t>
              </a:r>
            </a:p>
          </p:txBody>
        </p:sp>
        <p:sp>
          <p:nvSpPr>
            <p:cNvPr name="TextBox 7" id="7"/>
            <p:cNvSpPr txBox="true"/>
            <p:nvPr/>
          </p:nvSpPr>
          <p:spPr>
            <a:xfrm rot="0">
              <a:off x="44117" y="7905547"/>
              <a:ext cx="15615629" cy="713916"/>
            </a:xfrm>
            <a:prstGeom prst="rect">
              <a:avLst/>
            </a:prstGeom>
          </p:spPr>
          <p:txBody>
            <a:bodyPr anchor="t" rtlCol="false" tIns="0" lIns="0" bIns="0" rIns="0">
              <a:spAutoFit/>
            </a:bodyPr>
            <a:lstStyle/>
            <a:p>
              <a:pPr algn="ctr">
                <a:lnSpc>
                  <a:spcPts val="4471"/>
                </a:lnSpc>
                <a:spcBef>
                  <a:spcPct val="0"/>
                </a:spcBef>
              </a:pPr>
            </a:p>
          </p:txBody>
        </p:sp>
      </p:grpSp>
      <p:sp>
        <p:nvSpPr>
          <p:cNvPr name="TextBox 8" id="8"/>
          <p:cNvSpPr txBox="true"/>
          <p:nvPr/>
        </p:nvSpPr>
        <p:spPr>
          <a:xfrm rot="0">
            <a:off x="15114987" y="9098345"/>
            <a:ext cx="2744080" cy="837455"/>
          </a:xfrm>
          <a:prstGeom prst="rect">
            <a:avLst/>
          </a:prstGeom>
        </p:spPr>
        <p:txBody>
          <a:bodyPr anchor="t" rtlCol="false" tIns="0" lIns="0" bIns="0" rIns="0">
            <a:spAutoFit/>
          </a:bodyPr>
          <a:lstStyle/>
          <a:p>
            <a:pPr algn="ctr">
              <a:lnSpc>
                <a:spcPts val="3892"/>
              </a:lnSpc>
              <a:spcBef>
                <a:spcPct val="0"/>
              </a:spcBef>
            </a:pPr>
            <a:r>
              <a:rPr lang="en-US" b="true" sz="3384">
                <a:solidFill>
                  <a:srgbClr val="000000"/>
                </a:solidFill>
                <a:latin typeface="HK Grotesk Bold"/>
                <a:ea typeface="HK Grotesk Bold"/>
                <a:cs typeface="HK Grotesk Bold"/>
                <a:sym typeface="HK Grotesk Bold"/>
              </a:rPr>
              <a:t>Dorina Jordan</a:t>
            </a:r>
          </a:p>
          <a:p>
            <a:pPr algn="ctr">
              <a:lnSpc>
                <a:spcPts val="2724"/>
              </a:lnSpc>
              <a:spcBef>
                <a:spcPct val="0"/>
              </a:spcBef>
            </a:pPr>
            <a:r>
              <a:rPr lang="en-US" b="true" sz="2369">
                <a:solidFill>
                  <a:srgbClr val="000000"/>
                </a:solidFill>
                <a:latin typeface="HK Grotesk Bold"/>
                <a:ea typeface="HK Grotesk Bold"/>
                <a:cs typeface="HK Grotesk Bold"/>
                <a:sym typeface="HK Grotesk Bold"/>
              </a:rPr>
              <a:t>Capstone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TextBox 2" id="2"/>
          <p:cNvSpPr txBox="true"/>
          <p:nvPr/>
        </p:nvSpPr>
        <p:spPr>
          <a:xfrm rot="0">
            <a:off x="504938" y="504190"/>
            <a:ext cx="5581650" cy="3781425"/>
          </a:xfrm>
          <a:prstGeom prst="rect">
            <a:avLst/>
          </a:prstGeom>
        </p:spPr>
        <p:txBody>
          <a:bodyPr anchor="t" rtlCol="false" tIns="0" lIns="0" bIns="0" rIns="0">
            <a:spAutoFit/>
          </a:bodyPr>
          <a:lstStyle/>
          <a:p>
            <a:pPr algn="ctr" marL="0" indent="0" lvl="0">
              <a:lnSpc>
                <a:spcPts val="7440"/>
              </a:lnSpc>
              <a:spcBef>
                <a:spcPct val="0"/>
              </a:spcBef>
            </a:pPr>
            <a:r>
              <a:rPr lang="en-US" b="true" sz="6200">
                <a:solidFill>
                  <a:srgbClr val="FFFFFF"/>
                </a:solidFill>
                <a:latin typeface="HK Grotesk Bold"/>
                <a:ea typeface="HK Grotesk Bold"/>
                <a:cs typeface="HK Grotesk Bold"/>
                <a:sym typeface="HK Grotesk Bold"/>
              </a:rPr>
              <a:t>States most affected by fentanyl overdoses</a:t>
            </a:r>
          </a:p>
        </p:txBody>
      </p:sp>
      <p:sp>
        <p:nvSpPr>
          <p:cNvPr name="TextBox 3" id="3"/>
          <p:cNvSpPr txBox="true"/>
          <p:nvPr/>
        </p:nvSpPr>
        <p:spPr>
          <a:xfrm rot="0">
            <a:off x="6923902" y="8059420"/>
            <a:ext cx="10076010" cy="159893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0000"/>
                </a:solidFill>
                <a:latin typeface="Public Sans Bold"/>
                <a:ea typeface="Public Sans Bold"/>
                <a:cs typeface="Public Sans Bold"/>
                <a:sym typeface="Public Sans Bold"/>
              </a:rPr>
              <a:t>Highest % of overdoses occurred in Oregon and Rhode Island</a:t>
            </a:r>
            <a:r>
              <a:rPr lang="en-US" sz="2300">
                <a:solidFill>
                  <a:srgbClr val="000000"/>
                </a:solidFill>
                <a:latin typeface="Public Sans"/>
                <a:ea typeface="Public Sans"/>
                <a:cs typeface="Public Sans"/>
                <a:sym typeface="Public Sans"/>
              </a:rPr>
              <a:t> between 2018 - 2023 presenting fentanyl problem. </a:t>
            </a:r>
          </a:p>
          <a:p>
            <a:pPr algn="l" marL="496571" indent="-248285" lvl="1">
              <a:lnSpc>
                <a:spcPts val="3220"/>
              </a:lnSpc>
              <a:buFont typeface="Arial"/>
              <a:buChar char="•"/>
            </a:pPr>
            <a:r>
              <a:rPr lang="en-US" sz="2300">
                <a:solidFill>
                  <a:srgbClr val="000000"/>
                </a:solidFill>
                <a:latin typeface="Public Sans"/>
                <a:ea typeface="Public Sans"/>
                <a:cs typeface="Public Sans"/>
                <a:sym typeface="Public Sans"/>
              </a:rPr>
              <a:t>Oregon average population </a:t>
            </a:r>
            <a:r>
              <a:rPr lang="en-US" b="true" sz="2300">
                <a:solidFill>
                  <a:srgbClr val="000000"/>
                </a:solidFill>
                <a:latin typeface="Public Sans Bold"/>
                <a:ea typeface="Public Sans Bold"/>
                <a:cs typeface="Public Sans Bold"/>
                <a:sym typeface="Public Sans Bold"/>
              </a:rPr>
              <a:t>4,228,983</a:t>
            </a:r>
            <a:r>
              <a:rPr lang="en-US" sz="2300">
                <a:solidFill>
                  <a:srgbClr val="000000"/>
                </a:solidFill>
                <a:latin typeface="Public Sans"/>
                <a:ea typeface="Public Sans"/>
                <a:cs typeface="Public Sans"/>
                <a:sym typeface="Public Sans"/>
              </a:rPr>
              <a:t> and Rhode Island average population </a:t>
            </a:r>
            <a:r>
              <a:rPr lang="en-US" b="true" sz="2300">
                <a:solidFill>
                  <a:srgbClr val="000000"/>
                </a:solidFill>
                <a:latin typeface="Public Sans Bold"/>
                <a:ea typeface="Public Sans Bold"/>
                <a:cs typeface="Public Sans Bold"/>
                <a:sym typeface="Public Sans Bold"/>
              </a:rPr>
              <a:t>1,083,472.</a:t>
            </a:r>
          </a:p>
        </p:txBody>
      </p:sp>
      <p:graphicFrame>
        <p:nvGraphicFramePr>
          <p:cNvPr name="Table 4" id="4"/>
          <p:cNvGraphicFramePr>
            <a:graphicFrameLocks noGrp="true"/>
          </p:cNvGraphicFramePr>
          <p:nvPr/>
        </p:nvGraphicFramePr>
        <p:xfrm>
          <a:off x="403829" y="4465841"/>
          <a:ext cx="5682759" cy="5511809"/>
        </p:xfrm>
        <a:graphic>
          <a:graphicData uri="http://schemas.openxmlformats.org/drawingml/2006/table">
            <a:tbl>
              <a:tblPr/>
              <a:tblGrid>
                <a:gridCol w="1960441"/>
                <a:gridCol w="1861159"/>
                <a:gridCol w="1861159"/>
              </a:tblGrid>
              <a:tr h="1325472">
                <a:tc>
                  <a:txBody>
                    <a:bodyPr anchor="t" rtlCol="false"/>
                    <a:lstStyle/>
                    <a:p>
                      <a:pPr algn="ctr">
                        <a:lnSpc>
                          <a:spcPts val="3598"/>
                        </a:lnSpc>
                        <a:defRPr/>
                      </a:pPr>
                      <a:r>
                        <a:rPr lang="en-US" sz="2570" b="true">
                          <a:solidFill>
                            <a:srgbClr val="000000"/>
                          </a:solidFill>
                          <a:latin typeface="HK Grotesk Bold"/>
                          <a:ea typeface="HK Grotesk Bold"/>
                          <a:cs typeface="HK Grotesk Bold"/>
                          <a:sym typeface="HK Grotesk Bold"/>
                        </a:rPr>
                        <a:t>sta</a:t>
                      </a:r>
                      <a:r>
                        <a:rPr lang="en-US" sz="2570" b="true">
                          <a:solidFill>
                            <a:srgbClr val="000000"/>
                          </a:solidFill>
                          <a:latin typeface="HK Grotesk Bold"/>
                          <a:ea typeface="HK Grotesk Bold"/>
                          <a:cs typeface="HK Grotesk Bold"/>
                          <a:sym typeface="HK Grotesk Bold"/>
                        </a:rPr>
                        <a:t>te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178"/>
                        </a:lnSpc>
                        <a:defRPr/>
                      </a:pPr>
                      <a:r>
                        <a:rPr lang="en-US" sz="2270" b="true">
                          <a:solidFill>
                            <a:srgbClr val="000000"/>
                          </a:solidFill>
                          <a:latin typeface="HK Grotesk Bold"/>
                          <a:ea typeface="HK Grotesk Bold"/>
                          <a:cs typeface="HK Grotesk Bold"/>
                          <a:sym typeface="HK Grotesk Bold"/>
                        </a:rPr>
                        <a:t>fen</a:t>
                      </a:r>
                      <a:r>
                        <a:rPr lang="en-US" sz="2270" b="true">
                          <a:solidFill>
                            <a:srgbClr val="000000"/>
                          </a:solidFill>
                          <a:latin typeface="HK Grotesk Bold"/>
                          <a:ea typeface="HK Grotesk Bold"/>
                          <a:cs typeface="HK Grotesk Bold"/>
                          <a:sym typeface="HK Grotesk Bold"/>
                        </a:rPr>
                        <a:t>tanyl percentage</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178"/>
                        </a:lnSpc>
                        <a:defRPr/>
                      </a:pPr>
                      <a:r>
                        <a:rPr lang="en-US" sz="2270" b="true">
                          <a:solidFill>
                            <a:srgbClr val="000000"/>
                          </a:solidFill>
                          <a:latin typeface="HK Grotesk Bold"/>
                          <a:ea typeface="HK Grotesk Bold"/>
                          <a:cs typeface="HK Grotesk Bold"/>
                          <a:sym typeface="HK Grotesk Bold"/>
                        </a:rPr>
                        <a:t>Population affected</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Oregon</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0.0183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77,390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Rhode Island</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0.0183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19,827</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Arizona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0.0167</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121,665</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Missouri</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0.0150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92,411</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837267">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North Carolina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0.0133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140,636</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bl>
          </a:graphicData>
        </a:graphic>
      </p:graphicFrame>
      <p:sp>
        <p:nvSpPr>
          <p:cNvPr name="AutoShape 5" id="5"/>
          <p:cNvSpPr/>
          <p:nvPr/>
        </p:nvSpPr>
        <p:spPr>
          <a:xfrm>
            <a:off x="504938" y="4198474"/>
            <a:ext cx="4864696" cy="0"/>
          </a:xfrm>
          <a:prstGeom prst="line">
            <a:avLst/>
          </a:prstGeom>
          <a:ln cap="flat" w="38100">
            <a:solidFill>
              <a:srgbClr val="901511"/>
            </a:solidFill>
            <a:prstDash val="solid"/>
            <a:headEnd type="none" len="sm" w="sm"/>
            <a:tailEnd type="none" len="sm" w="sm"/>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10</a:t>
            </a:r>
          </a:p>
        </p:txBody>
      </p:sp>
      <p:sp>
        <p:nvSpPr>
          <p:cNvPr name="Freeform 7" id="7"/>
          <p:cNvSpPr/>
          <p:nvPr/>
        </p:nvSpPr>
        <p:spPr>
          <a:xfrm flipH="false" flipV="false" rot="0">
            <a:off x="6508997" y="338710"/>
            <a:ext cx="11227744" cy="7443348"/>
          </a:xfrm>
          <a:custGeom>
            <a:avLst/>
            <a:gdLst/>
            <a:ahLst/>
            <a:cxnLst/>
            <a:rect r="r" b="b" t="t" l="l"/>
            <a:pathLst>
              <a:path h="7443348" w="11227744">
                <a:moveTo>
                  <a:pt x="0" y="0"/>
                </a:moveTo>
                <a:lnTo>
                  <a:pt x="11227744" y="0"/>
                </a:lnTo>
                <a:lnTo>
                  <a:pt x="11227744" y="7443349"/>
                </a:lnTo>
                <a:lnTo>
                  <a:pt x="0" y="7443349"/>
                </a:lnTo>
                <a:lnTo>
                  <a:pt x="0" y="0"/>
                </a:lnTo>
                <a:close/>
              </a:path>
            </a:pathLst>
          </a:custGeom>
          <a:blipFill>
            <a:blip r:embed="rId2"/>
            <a:stretch>
              <a:fillRect l="-170535" t="0" r="-60935" b="0"/>
            </a:stretch>
          </a:blipFill>
          <a:ln w="95250" cap="rnd">
            <a:solidFill>
              <a:srgbClr val="000000"/>
            </a:solidFill>
            <a:prstDash val="solid"/>
            <a:round/>
          </a:ln>
        </p:spPr>
      </p:sp>
      <p:sp>
        <p:nvSpPr>
          <p:cNvPr name="TextBox 8" id="8"/>
          <p:cNvSpPr txBox="true"/>
          <p:nvPr/>
        </p:nvSpPr>
        <p:spPr>
          <a:xfrm rot="0">
            <a:off x="8555905" y="9843031"/>
            <a:ext cx="7133927" cy="240665"/>
          </a:xfrm>
          <a:prstGeom prst="rect">
            <a:avLst/>
          </a:prstGeom>
        </p:spPr>
        <p:txBody>
          <a:bodyPr anchor="t" rtlCol="false" tIns="0" lIns="0" bIns="0" rIns="0">
            <a:spAutoFit/>
          </a:bodyPr>
          <a:lstStyle/>
          <a:p>
            <a:pPr algn="ctr">
              <a:lnSpc>
                <a:spcPts val="1960"/>
              </a:lnSpc>
              <a:spcBef>
                <a:spcPct val="0"/>
              </a:spcBef>
            </a:pPr>
            <a:r>
              <a:rPr lang="en-US" sz="1400" i="true">
                <a:solidFill>
                  <a:srgbClr val="000000"/>
                </a:solidFill>
                <a:latin typeface="Canva Sans Italics"/>
                <a:ea typeface="Canva Sans Italics"/>
                <a:cs typeface="Canva Sans Italics"/>
                <a:sym typeface="Canva Sans Italics"/>
              </a:rPr>
              <a:t>25 state level patient data has been suppressed or not provided due to HIPPA laws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01511"/>
        </a:solidFill>
      </p:bgPr>
    </p:bg>
    <p:spTree>
      <p:nvGrpSpPr>
        <p:cNvPr id="1" name=""/>
        <p:cNvGrpSpPr/>
        <p:nvPr/>
      </p:nvGrpSpPr>
      <p:grpSpPr>
        <a:xfrm>
          <a:off x="0" y="0"/>
          <a:ext cx="0" cy="0"/>
          <a:chOff x="0" y="0"/>
          <a:chExt cx="0" cy="0"/>
        </a:xfrm>
      </p:grpSpPr>
      <p:sp>
        <p:nvSpPr>
          <p:cNvPr name="TextBox 2" id="2"/>
          <p:cNvSpPr txBox="true"/>
          <p:nvPr/>
        </p:nvSpPr>
        <p:spPr>
          <a:xfrm rot="0">
            <a:off x="1028700" y="237830"/>
            <a:ext cx="16230600" cy="1333500"/>
          </a:xfrm>
          <a:prstGeom prst="rect">
            <a:avLst/>
          </a:prstGeom>
        </p:spPr>
        <p:txBody>
          <a:bodyPr anchor="t" rtlCol="false" tIns="0" lIns="0" bIns="0" rIns="0">
            <a:spAutoFit/>
          </a:bodyPr>
          <a:lstStyle/>
          <a:p>
            <a:pPr algn="ctr" marL="0" indent="0" lvl="0">
              <a:lnSpc>
                <a:spcPts val="10560"/>
              </a:lnSpc>
              <a:spcBef>
                <a:spcPct val="0"/>
              </a:spcBef>
            </a:pPr>
            <a:r>
              <a:rPr lang="en-US" b="true" sz="8800">
                <a:solidFill>
                  <a:srgbClr val="FFFFFF"/>
                </a:solidFill>
                <a:latin typeface="HK Grotesk Bold"/>
                <a:ea typeface="HK Grotesk Bold"/>
                <a:cs typeface="HK Grotesk Bold"/>
                <a:sym typeface="HK Grotesk Bold"/>
              </a:rPr>
              <a:t>Fatal Overdose per State</a:t>
            </a:r>
          </a:p>
        </p:txBody>
      </p:sp>
      <p:sp>
        <p:nvSpPr>
          <p:cNvPr name="AutoShape 3" id="3"/>
          <p:cNvSpPr/>
          <p:nvPr/>
        </p:nvSpPr>
        <p:spPr>
          <a:xfrm flipV="true">
            <a:off x="3412796" y="1571330"/>
            <a:ext cx="11620315"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9592919" y="2019372"/>
            <a:ext cx="8124623" cy="6093467"/>
          </a:xfrm>
          <a:custGeom>
            <a:avLst/>
            <a:gdLst/>
            <a:ahLst/>
            <a:cxnLst/>
            <a:rect r="r" b="b" t="t" l="l"/>
            <a:pathLst>
              <a:path h="6093467" w="8124623">
                <a:moveTo>
                  <a:pt x="0" y="0"/>
                </a:moveTo>
                <a:lnTo>
                  <a:pt x="8124623" y="0"/>
                </a:lnTo>
                <a:lnTo>
                  <a:pt x="8124623" y="6093467"/>
                </a:lnTo>
                <a:lnTo>
                  <a:pt x="0" y="6093467"/>
                </a:lnTo>
                <a:lnTo>
                  <a:pt x="0" y="0"/>
                </a:lnTo>
                <a:close/>
              </a:path>
            </a:pathLst>
          </a:custGeom>
          <a:blipFill>
            <a:blip r:embed="rId2"/>
            <a:stretch>
              <a:fillRect l="0" t="0" r="0" b="0"/>
            </a:stretch>
          </a:blipFill>
          <a:ln w="104775" cap="rnd">
            <a:solidFill>
              <a:srgbClr val="000000"/>
            </a:solidFill>
            <a:prstDash val="solid"/>
            <a:round/>
          </a:ln>
        </p:spPr>
      </p:sp>
      <p:sp>
        <p:nvSpPr>
          <p:cNvPr name="Freeform 5" id="5"/>
          <p:cNvSpPr/>
          <p:nvPr/>
        </p:nvSpPr>
        <p:spPr>
          <a:xfrm flipH="false" flipV="false" rot="0">
            <a:off x="761271" y="2019372"/>
            <a:ext cx="8124623" cy="6093467"/>
          </a:xfrm>
          <a:custGeom>
            <a:avLst/>
            <a:gdLst/>
            <a:ahLst/>
            <a:cxnLst/>
            <a:rect r="r" b="b" t="t" l="l"/>
            <a:pathLst>
              <a:path h="6093467" w="8124623">
                <a:moveTo>
                  <a:pt x="0" y="0"/>
                </a:moveTo>
                <a:lnTo>
                  <a:pt x="8124623" y="0"/>
                </a:lnTo>
                <a:lnTo>
                  <a:pt x="8124623" y="6093467"/>
                </a:lnTo>
                <a:lnTo>
                  <a:pt x="0" y="6093467"/>
                </a:lnTo>
                <a:lnTo>
                  <a:pt x="0" y="0"/>
                </a:lnTo>
                <a:close/>
              </a:path>
            </a:pathLst>
          </a:custGeom>
          <a:blipFill>
            <a:blip r:embed="rId3"/>
            <a:stretch>
              <a:fillRect l="0" t="0" r="0" b="0"/>
            </a:stretch>
          </a:blipFill>
          <a:ln w="133350" cap="rnd">
            <a:solidFill>
              <a:srgbClr val="000000"/>
            </a:solidFill>
            <a:prstDash val="solid"/>
            <a:round/>
          </a:ln>
        </p:spPr>
      </p:sp>
      <p:sp>
        <p:nvSpPr>
          <p:cNvPr name="TextBox 6" id="6"/>
          <p:cNvSpPr txBox="true"/>
          <p:nvPr/>
        </p:nvSpPr>
        <p:spPr>
          <a:xfrm rot="0">
            <a:off x="1028700" y="8211071"/>
            <a:ext cx="7247381" cy="1253490"/>
          </a:xfrm>
          <a:prstGeom prst="rect">
            <a:avLst/>
          </a:prstGeom>
        </p:spPr>
        <p:txBody>
          <a:bodyPr anchor="t" rtlCol="false" tIns="0" lIns="0" bIns="0" rIns="0">
            <a:spAutoFit/>
          </a:bodyPr>
          <a:lstStyle/>
          <a:p>
            <a:pPr algn="l" marL="518160" indent="-259080" lvl="1">
              <a:lnSpc>
                <a:spcPts val="3359"/>
              </a:lnSpc>
              <a:buFont typeface="Arial"/>
              <a:buChar char="•"/>
            </a:pPr>
            <a:r>
              <a:rPr lang="en-US" sz="2399">
                <a:solidFill>
                  <a:srgbClr val="FFFFFF"/>
                </a:solidFill>
                <a:latin typeface="Public Sans"/>
                <a:ea typeface="Public Sans"/>
                <a:cs typeface="Public Sans"/>
                <a:sym typeface="Public Sans"/>
              </a:rPr>
              <a:t>Maine experienced most fentanyl overdose deaths at </a:t>
            </a:r>
            <a:r>
              <a:rPr lang="en-US" b="true" sz="2399">
                <a:solidFill>
                  <a:srgbClr val="FFFFFF"/>
                </a:solidFill>
                <a:latin typeface="Public Sans Bold"/>
                <a:ea typeface="Public Sans Bold"/>
                <a:cs typeface="Public Sans Bold"/>
                <a:sym typeface="Public Sans Bold"/>
              </a:rPr>
              <a:t>28,068, </a:t>
            </a:r>
            <a:r>
              <a:rPr lang="en-US" sz="2399">
                <a:solidFill>
                  <a:srgbClr val="FFFFFF"/>
                </a:solidFill>
                <a:latin typeface="Public Sans"/>
                <a:ea typeface="Public Sans"/>
                <a:cs typeface="Public Sans"/>
                <a:sym typeface="Public Sans"/>
              </a:rPr>
              <a:t>with a population of approx. 1.37 million. </a:t>
            </a:r>
            <a:r>
              <a:rPr lang="en-US" b="true" sz="2399">
                <a:solidFill>
                  <a:srgbClr val="FFFFFF"/>
                </a:solidFill>
                <a:latin typeface="Public Sans Bold"/>
                <a:ea typeface="Public Sans Bold"/>
                <a:cs typeface="Public Sans Bold"/>
                <a:sym typeface="Public Sans Bold"/>
              </a:rPr>
              <a:t>0.021%</a:t>
            </a:r>
            <a:r>
              <a:rPr lang="en-US" sz="2399">
                <a:solidFill>
                  <a:srgbClr val="FFFFFF"/>
                </a:solidFill>
                <a:latin typeface="Public Sans"/>
                <a:ea typeface="Public Sans"/>
                <a:cs typeface="Public Sans"/>
                <a:sym typeface="Public Sans"/>
              </a:rPr>
              <a:t> of total overdose deaths.</a:t>
            </a:r>
          </a:p>
        </p:txBody>
      </p:sp>
      <p:sp>
        <p:nvSpPr>
          <p:cNvPr name="TextBox 7" id="7"/>
          <p:cNvSpPr txBox="true"/>
          <p:nvPr/>
        </p:nvSpPr>
        <p:spPr>
          <a:xfrm rot="0">
            <a:off x="10117163" y="8211071"/>
            <a:ext cx="7474646" cy="1672590"/>
          </a:xfrm>
          <a:prstGeom prst="rect">
            <a:avLst/>
          </a:prstGeom>
        </p:spPr>
        <p:txBody>
          <a:bodyPr anchor="t" rtlCol="false" tIns="0" lIns="0" bIns="0" rIns="0">
            <a:spAutoFit/>
          </a:bodyPr>
          <a:lstStyle/>
          <a:p>
            <a:pPr algn="l" marL="518160" indent="-259080" lvl="1">
              <a:lnSpc>
                <a:spcPts val="3359"/>
              </a:lnSpc>
              <a:buFont typeface="Arial"/>
              <a:buChar char="•"/>
            </a:pPr>
            <a:r>
              <a:rPr lang="en-US" sz="2399">
                <a:solidFill>
                  <a:srgbClr val="FFFFFF"/>
                </a:solidFill>
                <a:latin typeface="Public Sans"/>
                <a:ea typeface="Public Sans"/>
                <a:cs typeface="Public Sans"/>
                <a:sym typeface="Public Sans"/>
              </a:rPr>
              <a:t>Maryland experienced most cocaine overdose deaths at </a:t>
            </a:r>
            <a:r>
              <a:rPr lang="en-US" b="true" sz="2399">
                <a:solidFill>
                  <a:srgbClr val="FFFFFF"/>
                </a:solidFill>
                <a:latin typeface="Public Sans Bold"/>
                <a:ea typeface="Public Sans Bold"/>
                <a:cs typeface="Public Sans Bold"/>
                <a:sym typeface="Public Sans Bold"/>
              </a:rPr>
              <a:t>49,946</a:t>
            </a:r>
            <a:r>
              <a:rPr lang="en-US" sz="2399">
                <a:solidFill>
                  <a:srgbClr val="FFFFFF"/>
                </a:solidFill>
                <a:latin typeface="Public Sans"/>
                <a:ea typeface="Public Sans"/>
                <a:cs typeface="Public Sans"/>
                <a:sym typeface="Public Sans"/>
              </a:rPr>
              <a:t>, with a population of approx. 6.13 million, nearly double those of fentanyl. </a:t>
            </a:r>
            <a:r>
              <a:rPr lang="en-US" b="true" sz="2399">
                <a:solidFill>
                  <a:srgbClr val="FFFFFF"/>
                </a:solidFill>
                <a:latin typeface="Public Sans Bold"/>
                <a:ea typeface="Public Sans Bold"/>
                <a:cs typeface="Public Sans Bold"/>
                <a:sym typeface="Public Sans Bold"/>
              </a:rPr>
              <a:t>0.038%</a:t>
            </a:r>
            <a:r>
              <a:rPr lang="en-US" sz="2399">
                <a:solidFill>
                  <a:srgbClr val="FFFFFF"/>
                </a:solidFill>
                <a:latin typeface="Public Sans"/>
                <a:ea typeface="Public Sans"/>
                <a:cs typeface="Public Sans"/>
                <a:sym typeface="Public Sans"/>
              </a:rPr>
              <a:t> of total overdose deaths. </a:t>
            </a:r>
          </a:p>
        </p:txBody>
      </p:sp>
      <p:sp>
        <p:nvSpPr>
          <p:cNvPr name="TextBox 8" id="8"/>
          <p:cNvSpPr txBox="true"/>
          <p:nvPr/>
        </p:nvSpPr>
        <p:spPr>
          <a:xfrm rot="0">
            <a:off x="17259300" y="983603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143250"/>
            <a:ext cx="16230600" cy="4000500"/>
          </a:xfrm>
          <a:prstGeom prst="rect">
            <a:avLst/>
          </a:prstGeom>
        </p:spPr>
        <p:txBody>
          <a:bodyPr anchor="t" rtlCol="false" tIns="0" lIns="0" bIns="0" rIns="0">
            <a:spAutoFit/>
          </a:bodyPr>
          <a:lstStyle/>
          <a:p>
            <a:pPr algn="ctr" marL="0" indent="0" lvl="0">
              <a:lnSpc>
                <a:spcPts val="10559"/>
              </a:lnSpc>
              <a:spcBef>
                <a:spcPct val="0"/>
              </a:spcBef>
            </a:pPr>
            <a:r>
              <a:rPr lang="en-US" b="true" sz="8799">
                <a:solidFill>
                  <a:srgbClr val="FFFFFF"/>
                </a:solidFill>
                <a:latin typeface="HK Grotesk Bold"/>
                <a:ea typeface="HK Grotesk Bold"/>
                <a:cs typeface="HK Grotesk Bold"/>
                <a:sym typeface="HK Grotesk Bold"/>
              </a:rPr>
              <a:t>Which age and sex demographics were most affected by overdoses?</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07724" y="1536437"/>
            <a:ext cx="9618836" cy="7214127"/>
          </a:xfrm>
          <a:custGeom>
            <a:avLst/>
            <a:gdLst/>
            <a:ahLst/>
            <a:cxnLst/>
            <a:rect r="r" b="b" t="t" l="l"/>
            <a:pathLst>
              <a:path h="7214127" w="9618836">
                <a:moveTo>
                  <a:pt x="0" y="0"/>
                </a:moveTo>
                <a:lnTo>
                  <a:pt x="9618836" y="0"/>
                </a:lnTo>
                <a:lnTo>
                  <a:pt x="9618836" y="7214126"/>
                </a:lnTo>
                <a:lnTo>
                  <a:pt x="0" y="7214126"/>
                </a:lnTo>
                <a:lnTo>
                  <a:pt x="0" y="0"/>
                </a:lnTo>
                <a:close/>
              </a:path>
            </a:pathLst>
          </a:custGeom>
          <a:blipFill>
            <a:blip r:embed="rId4"/>
            <a:stretch>
              <a:fillRect l="0" t="0" r="0" b="0"/>
            </a:stretch>
          </a:blipFill>
          <a:ln w="76200" cap="sq">
            <a:solidFill>
              <a:srgbClr val="000000"/>
            </a:solidFill>
            <a:prstDash val="solid"/>
            <a:miter/>
          </a:ln>
        </p:spPr>
      </p:sp>
      <p:sp>
        <p:nvSpPr>
          <p:cNvPr name="TextBox 4" id="4"/>
          <p:cNvSpPr txBox="true"/>
          <p:nvPr/>
        </p:nvSpPr>
        <p:spPr>
          <a:xfrm rot="0">
            <a:off x="703109" y="644664"/>
            <a:ext cx="6648450" cy="3295650"/>
          </a:xfrm>
          <a:prstGeom prst="rect">
            <a:avLst/>
          </a:prstGeom>
        </p:spPr>
        <p:txBody>
          <a:bodyPr anchor="t" rtlCol="false" tIns="0" lIns="0" bIns="0" rIns="0">
            <a:spAutoFit/>
          </a:bodyPr>
          <a:lstStyle/>
          <a:p>
            <a:pPr algn="l">
              <a:lnSpc>
                <a:spcPts val="8640"/>
              </a:lnSpc>
            </a:pPr>
            <a:r>
              <a:rPr lang="en-US" sz="7200" b="true">
                <a:solidFill>
                  <a:srgbClr val="FFFFFF"/>
                </a:solidFill>
                <a:latin typeface="HK Grotesk Bold"/>
                <a:ea typeface="HK Grotesk Bold"/>
                <a:cs typeface="HK Grotesk Bold"/>
                <a:sym typeface="HK Grotesk Bold"/>
              </a:rPr>
              <a:t>Nonfatal overdoses by </a:t>
            </a:r>
          </a:p>
          <a:p>
            <a:pPr algn="l" marL="0" indent="0" lvl="0">
              <a:lnSpc>
                <a:spcPts val="8640"/>
              </a:lnSpc>
              <a:spcBef>
                <a:spcPct val="0"/>
              </a:spcBef>
            </a:pPr>
            <a:r>
              <a:rPr lang="en-US" b="true" sz="7200">
                <a:solidFill>
                  <a:srgbClr val="FFFFFF"/>
                </a:solidFill>
                <a:latin typeface="HK Grotesk Bold"/>
                <a:ea typeface="HK Grotesk Bold"/>
                <a:cs typeface="HK Grotesk Bold"/>
                <a:sym typeface="HK Grotesk Bold"/>
              </a:rPr>
              <a:t>age group</a:t>
            </a:r>
          </a:p>
        </p:txBody>
      </p:sp>
      <p:sp>
        <p:nvSpPr>
          <p:cNvPr name="TextBox 5" id="5"/>
          <p:cNvSpPr txBox="true"/>
          <p:nvPr/>
        </p:nvSpPr>
        <p:spPr>
          <a:xfrm rot="0">
            <a:off x="365658" y="4327867"/>
            <a:ext cx="6795299" cy="502539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a:solidFill>
                  <a:srgbClr val="FFFFFF"/>
                </a:solidFill>
                <a:latin typeface="Public Sans Bold"/>
                <a:ea typeface="Public Sans Bold"/>
                <a:cs typeface="Public Sans Bold"/>
                <a:sym typeface="Public Sans Bold"/>
              </a:rPr>
              <a:t>35 - 54 group </a:t>
            </a:r>
            <a:r>
              <a:rPr lang="en-US" sz="2400">
                <a:solidFill>
                  <a:srgbClr val="FFFFFF"/>
                </a:solidFill>
                <a:latin typeface="Public Sans"/>
                <a:ea typeface="Public Sans"/>
                <a:cs typeface="Public Sans"/>
                <a:sym typeface="Public Sans"/>
              </a:rPr>
              <a:t>most affected by </a:t>
            </a:r>
            <a:r>
              <a:rPr lang="en-US" b="true" sz="2400">
                <a:solidFill>
                  <a:srgbClr val="FFFFFF"/>
                </a:solidFill>
                <a:latin typeface="Public Sans Bold"/>
                <a:ea typeface="Public Sans Bold"/>
                <a:cs typeface="Public Sans Bold"/>
                <a:sym typeface="Public Sans Bold"/>
              </a:rPr>
              <a:t>both </a:t>
            </a:r>
            <a:r>
              <a:rPr lang="en-US" sz="2400">
                <a:solidFill>
                  <a:srgbClr val="FFFFFF"/>
                </a:solidFill>
                <a:latin typeface="Public Sans"/>
                <a:ea typeface="Public Sans"/>
                <a:cs typeface="Public Sans"/>
                <a:sym typeface="Public Sans"/>
              </a:rPr>
              <a:t>forms of overdoses. </a:t>
            </a:r>
            <a:r>
              <a:rPr lang="en-US" b="true" sz="2400">
                <a:solidFill>
                  <a:srgbClr val="FFFFFF"/>
                </a:solidFill>
                <a:latin typeface="Public Sans Bold"/>
                <a:ea typeface="Public Sans Bold"/>
                <a:cs typeface="Public Sans Bold"/>
                <a:sym typeface="Public Sans Bold"/>
              </a:rPr>
              <a:t>61,463</a:t>
            </a:r>
            <a:r>
              <a:rPr lang="en-US" sz="2400">
                <a:solidFill>
                  <a:srgbClr val="FFFFFF"/>
                </a:solidFill>
                <a:latin typeface="Public Sans"/>
                <a:ea typeface="Public Sans"/>
                <a:cs typeface="Public Sans"/>
                <a:sym typeface="Public Sans"/>
              </a:rPr>
              <a:t> cocaine and </a:t>
            </a:r>
            <a:r>
              <a:rPr lang="en-US" b="true" sz="2400">
                <a:solidFill>
                  <a:srgbClr val="FFFFFF"/>
                </a:solidFill>
                <a:latin typeface="Public Sans Bold"/>
                <a:ea typeface="Public Sans Bold"/>
                <a:cs typeface="Public Sans Bold"/>
                <a:sym typeface="Public Sans Bold"/>
              </a:rPr>
              <a:t>40,811</a:t>
            </a:r>
            <a:r>
              <a:rPr lang="en-US" sz="2400">
                <a:solidFill>
                  <a:srgbClr val="FFFFFF"/>
                </a:solidFill>
                <a:latin typeface="Public Sans"/>
                <a:ea typeface="Public Sans"/>
                <a:cs typeface="Public Sans"/>
                <a:sym typeface="Public Sans"/>
              </a:rPr>
              <a:t> fentanyl. </a:t>
            </a:r>
            <a:r>
              <a:rPr lang="en-US" b="true" sz="2400">
                <a:solidFill>
                  <a:srgbClr val="FFFFFF"/>
                </a:solidFill>
                <a:latin typeface="Public Sans Bold"/>
                <a:ea typeface="Public Sans Bold"/>
                <a:cs typeface="Public Sans Bold"/>
                <a:sym typeface="Public Sans Bold"/>
              </a:rPr>
              <a:t>39%</a:t>
            </a:r>
            <a:r>
              <a:rPr lang="en-US" sz="2400">
                <a:solidFill>
                  <a:srgbClr val="FFFFFF"/>
                </a:solidFill>
                <a:latin typeface="Public Sans"/>
                <a:ea typeface="Public Sans"/>
                <a:cs typeface="Public Sans"/>
                <a:sym typeface="Public Sans"/>
              </a:rPr>
              <a:t> of total overdoses.</a:t>
            </a:r>
          </a:p>
          <a:p>
            <a:pPr algn="l">
              <a:lnSpc>
                <a:spcPts val="3359"/>
              </a:lnSpc>
            </a:pPr>
          </a:p>
          <a:p>
            <a:pPr algn="l" marL="518160" indent="-259080" lvl="1">
              <a:lnSpc>
                <a:spcPts val="3359"/>
              </a:lnSpc>
              <a:buFont typeface="Arial"/>
              <a:buChar char="•"/>
            </a:pPr>
            <a:r>
              <a:rPr lang="en-US" b="true" sz="2400">
                <a:solidFill>
                  <a:srgbClr val="FFFFFF"/>
                </a:solidFill>
                <a:latin typeface="Public Sans Bold"/>
                <a:ea typeface="Public Sans Bold"/>
                <a:cs typeface="Public Sans Bold"/>
                <a:sym typeface="Public Sans Bold"/>
              </a:rPr>
              <a:t>55+ group</a:t>
            </a:r>
            <a:r>
              <a:rPr lang="en-US" sz="2400">
                <a:solidFill>
                  <a:srgbClr val="FFFFFF"/>
                </a:solidFill>
                <a:latin typeface="Public Sans"/>
                <a:ea typeface="Public Sans"/>
                <a:cs typeface="Public Sans"/>
                <a:sym typeface="Public Sans"/>
              </a:rPr>
              <a:t> were most affected by </a:t>
            </a:r>
            <a:r>
              <a:rPr lang="en-US" b="true" sz="2400">
                <a:solidFill>
                  <a:srgbClr val="FFFFFF"/>
                </a:solidFill>
                <a:latin typeface="Public Sans Bold"/>
                <a:ea typeface="Public Sans Bold"/>
                <a:cs typeface="Public Sans Bold"/>
                <a:sym typeface="Public Sans Bold"/>
              </a:rPr>
              <a:t>cocaine </a:t>
            </a:r>
            <a:r>
              <a:rPr lang="en-US" sz="2400">
                <a:solidFill>
                  <a:srgbClr val="FFFFFF"/>
                </a:solidFill>
                <a:latin typeface="Public Sans"/>
                <a:ea typeface="Public Sans"/>
                <a:cs typeface="Public Sans"/>
                <a:sym typeface="Public Sans"/>
              </a:rPr>
              <a:t>overdoses than fentanyl at </a:t>
            </a:r>
            <a:r>
              <a:rPr lang="en-US" b="true" sz="2400">
                <a:solidFill>
                  <a:srgbClr val="FFFFFF"/>
                </a:solidFill>
                <a:latin typeface="Public Sans Bold"/>
                <a:ea typeface="Public Sans Bold"/>
                <a:cs typeface="Public Sans Bold"/>
                <a:sym typeface="Public Sans Bold"/>
              </a:rPr>
              <a:t>50,340</a:t>
            </a:r>
            <a:r>
              <a:rPr lang="en-US" sz="2400">
                <a:solidFill>
                  <a:srgbClr val="FFFFFF"/>
                </a:solidFill>
                <a:latin typeface="Public Sans"/>
                <a:ea typeface="Public Sans"/>
                <a:cs typeface="Public Sans"/>
                <a:sym typeface="Public Sans"/>
              </a:rPr>
              <a:t>. </a:t>
            </a:r>
            <a:r>
              <a:rPr lang="en-US" b="true" sz="2400">
                <a:solidFill>
                  <a:srgbClr val="FFFFFF"/>
                </a:solidFill>
                <a:latin typeface="Public Sans Bold"/>
                <a:ea typeface="Public Sans Bold"/>
                <a:cs typeface="Public Sans Bold"/>
                <a:sym typeface="Public Sans Bold"/>
              </a:rPr>
              <a:t>19%</a:t>
            </a:r>
            <a:r>
              <a:rPr lang="en-US" sz="2400">
                <a:solidFill>
                  <a:srgbClr val="FFFFFF"/>
                </a:solidFill>
                <a:latin typeface="Public Sans"/>
                <a:ea typeface="Public Sans"/>
                <a:cs typeface="Public Sans"/>
                <a:sym typeface="Public Sans"/>
              </a:rPr>
              <a:t> of total overdoses.</a:t>
            </a:r>
          </a:p>
          <a:p>
            <a:pPr algn="l">
              <a:lnSpc>
                <a:spcPts val="3359"/>
              </a:lnSpc>
            </a:pPr>
          </a:p>
          <a:p>
            <a:pPr algn="l" marL="518160" indent="-259080" lvl="1">
              <a:lnSpc>
                <a:spcPts val="3359"/>
              </a:lnSpc>
              <a:buFont typeface="Arial"/>
              <a:buChar char="•"/>
            </a:pPr>
            <a:r>
              <a:rPr lang="en-US" sz="2399">
                <a:solidFill>
                  <a:srgbClr val="FFFFFF"/>
                </a:solidFill>
                <a:latin typeface="Public Sans"/>
                <a:ea typeface="Public Sans"/>
                <a:cs typeface="Public Sans"/>
                <a:sym typeface="Public Sans"/>
              </a:rPr>
              <a:t> Groups </a:t>
            </a:r>
            <a:r>
              <a:rPr lang="en-US" b="true" sz="2399">
                <a:solidFill>
                  <a:srgbClr val="FFFFFF"/>
                </a:solidFill>
                <a:latin typeface="Public Sans Bold"/>
                <a:ea typeface="Public Sans Bold"/>
                <a:cs typeface="Public Sans Bold"/>
                <a:sym typeface="Public Sans Bold"/>
              </a:rPr>
              <a:t>under age 34</a:t>
            </a:r>
            <a:r>
              <a:rPr lang="en-US" sz="2399">
                <a:solidFill>
                  <a:srgbClr val="FFFFFF"/>
                </a:solidFill>
                <a:latin typeface="Public Sans"/>
                <a:ea typeface="Public Sans"/>
                <a:cs typeface="Public Sans"/>
                <a:sym typeface="Public Sans"/>
              </a:rPr>
              <a:t> suffered the  most </a:t>
            </a:r>
            <a:r>
              <a:rPr lang="en-US" b="true" sz="2399">
                <a:solidFill>
                  <a:srgbClr val="FFFFFF"/>
                </a:solidFill>
                <a:latin typeface="Public Sans Bold"/>
                <a:ea typeface="Public Sans Bold"/>
                <a:cs typeface="Public Sans Bold"/>
                <a:sym typeface="Public Sans Bold"/>
              </a:rPr>
              <a:t>fentanyl </a:t>
            </a:r>
            <a:r>
              <a:rPr lang="en-US" sz="2399">
                <a:solidFill>
                  <a:srgbClr val="FFFFFF"/>
                </a:solidFill>
                <a:latin typeface="Public Sans"/>
                <a:ea typeface="Public Sans"/>
                <a:cs typeface="Public Sans"/>
                <a:sym typeface="Public Sans"/>
              </a:rPr>
              <a:t>overdoses. Representing </a:t>
            </a:r>
            <a:r>
              <a:rPr lang="en-US" b="true" sz="2399">
                <a:solidFill>
                  <a:srgbClr val="FFFFFF"/>
                </a:solidFill>
                <a:latin typeface="Public Sans Bold"/>
                <a:ea typeface="Public Sans Bold"/>
                <a:cs typeface="Public Sans Bold"/>
                <a:sym typeface="Public Sans Bold"/>
              </a:rPr>
              <a:t>58.6%</a:t>
            </a:r>
            <a:r>
              <a:rPr lang="en-US" sz="2399">
                <a:solidFill>
                  <a:srgbClr val="FFFFFF"/>
                </a:solidFill>
                <a:latin typeface="Public Sans"/>
                <a:ea typeface="Public Sans"/>
                <a:cs typeface="Public Sans"/>
                <a:sym typeface="Public Sans"/>
              </a:rPr>
              <a:t> of total overdoses for people under the age of 34. </a:t>
            </a:r>
          </a:p>
        </p:txBody>
      </p:sp>
      <p:sp>
        <p:nvSpPr>
          <p:cNvPr name="AutoShape 6" id="6"/>
          <p:cNvSpPr/>
          <p:nvPr/>
        </p:nvSpPr>
        <p:spPr>
          <a:xfrm>
            <a:off x="510367" y="4087831"/>
            <a:ext cx="6439834"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Freeform 2" id="2"/>
          <p:cNvSpPr/>
          <p:nvPr/>
        </p:nvSpPr>
        <p:spPr>
          <a:xfrm flipH="false" flipV="false" rot="0">
            <a:off x="0" y="1307583"/>
            <a:ext cx="12385882" cy="1883084"/>
          </a:xfrm>
          <a:custGeom>
            <a:avLst/>
            <a:gdLst/>
            <a:ahLst/>
            <a:cxnLst/>
            <a:rect r="r" b="b" t="t" l="l"/>
            <a:pathLst>
              <a:path h="1883084" w="12385882">
                <a:moveTo>
                  <a:pt x="0" y="0"/>
                </a:moveTo>
                <a:lnTo>
                  <a:pt x="12385882" y="0"/>
                </a:lnTo>
                <a:lnTo>
                  <a:pt x="12385882" y="1883084"/>
                </a:lnTo>
                <a:lnTo>
                  <a:pt x="0" y="1883084"/>
                </a:lnTo>
                <a:lnTo>
                  <a:pt x="0" y="0"/>
                </a:lnTo>
                <a:close/>
              </a:path>
            </a:pathLst>
          </a:custGeom>
          <a:blipFill>
            <a:blip r:embed="rId2">
              <a:extLst>
                <a:ext uri="{96DAC541-7B7A-43D3-8B79-37D633B846F1}">
                  <asvg:svgBlip xmlns:asvg="http://schemas.microsoft.com/office/drawing/2016/SVG/main" r:embed="rId3"/>
                </a:ext>
              </a:extLst>
            </a:blip>
            <a:stretch>
              <a:fillRect l="-745" t="0" r="0" b="0"/>
            </a:stretch>
          </a:blipFill>
        </p:spPr>
      </p:sp>
      <p:sp>
        <p:nvSpPr>
          <p:cNvPr name="Freeform 3" id="3"/>
          <p:cNvSpPr/>
          <p:nvPr/>
        </p:nvSpPr>
        <p:spPr>
          <a:xfrm flipH="false" flipV="false" rot="-10800000">
            <a:off x="5995406" y="3804536"/>
            <a:ext cx="12477829" cy="1883018"/>
          </a:xfrm>
          <a:custGeom>
            <a:avLst/>
            <a:gdLst/>
            <a:ahLst/>
            <a:cxnLst/>
            <a:rect r="r" b="b" t="t" l="l"/>
            <a:pathLst>
              <a:path h="1883018" w="12477829">
                <a:moveTo>
                  <a:pt x="0" y="0"/>
                </a:moveTo>
                <a:lnTo>
                  <a:pt x="12477829" y="0"/>
                </a:lnTo>
                <a:lnTo>
                  <a:pt x="12477829" y="1883018"/>
                </a:lnTo>
                <a:lnTo>
                  <a:pt x="0" y="1883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915292"/>
            <a:ext cx="12477829" cy="1883018"/>
          </a:xfrm>
          <a:custGeom>
            <a:avLst/>
            <a:gdLst/>
            <a:ahLst/>
            <a:cxnLst/>
            <a:rect r="r" b="b" t="t" l="l"/>
            <a:pathLst>
              <a:path h="1883018" w="12477829">
                <a:moveTo>
                  <a:pt x="0" y="0"/>
                </a:moveTo>
                <a:lnTo>
                  <a:pt x="12477829" y="0"/>
                </a:lnTo>
                <a:lnTo>
                  <a:pt x="12477829" y="1883018"/>
                </a:lnTo>
                <a:lnTo>
                  <a:pt x="0" y="1883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22284" y="1307583"/>
            <a:ext cx="7150826" cy="7950717"/>
            <a:chOff x="0" y="0"/>
            <a:chExt cx="1883345" cy="2094016"/>
          </a:xfrm>
        </p:grpSpPr>
        <p:sp>
          <p:nvSpPr>
            <p:cNvPr name="Freeform 6" id="6"/>
            <p:cNvSpPr/>
            <p:nvPr/>
          </p:nvSpPr>
          <p:spPr>
            <a:xfrm flipH="false" flipV="false" rot="0">
              <a:off x="0" y="0"/>
              <a:ext cx="1883345" cy="2094016"/>
            </a:xfrm>
            <a:custGeom>
              <a:avLst/>
              <a:gdLst/>
              <a:ahLst/>
              <a:cxnLst/>
              <a:rect r="r" b="b" t="t" l="l"/>
              <a:pathLst>
                <a:path h="2094016" w="1883345">
                  <a:moveTo>
                    <a:pt x="0" y="0"/>
                  </a:moveTo>
                  <a:lnTo>
                    <a:pt x="1883345" y="0"/>
                  </a:lnTo>
                  <a:lnTo>
                    <a:pt x="1883345" y="2094016"/>
                  </a:lnTo>
                  <a:lnTo>
                    <a:pt x="0" y="2094016"/>
                  </a:lnTo>
                  <a:close/>
                </a:path>
              </a:pathLst>
            </a:custGeom>
            <a:solidFill>
              <a:srgbClr val="838383"/>
            </a:solidFill>
          </p:spPr>
        </p:sp>
        <p:sp>
          <p:nvSpPr>
            <p:cNvPr name="TextBox 7" id="7"/>
            <p:cNvSpPr txBox="true"/>
            <p:nvPr/>
          </p:nvSpPr>
          <p:spPr>
            <a:xfrm>
              <a:off x="0" y="-47625"/>
              <a:ext cx="1883345" cy="2141641"/>
            </a:xfrm>
            <a:prstGeom prst="rect">
              <a:avLst/>
            </a:prstGeom>
          </p:spPr>
          <p:txBody>
            <a:bodyPr anchor="ctr" rtlCol="false" tIns="50800" lIns="50800" bIns="50800" rIns="50800"/>
            <a:lstStyle/>
            <a:p>
              <a:pPr algn="ctr">
                <a:lnSpc>
                  <a:spcPts val="4339"/>
                </a:lnSpc>
              </a:pPr>
            </a:p>
          </p:txBody>
        </p:sp>
      </p:grpSp>
      <p:grpSp>
        <p:nvGrpSpPr>
          <p:cNvPr name="Group 8" id="8"/>
          <p:cNvGrpSpPr/>
          <p:nvPr/>
        </p:nvGrpSpPr>
        <p:grpSpPr>
          <a:xfrm rot="0">
            <a:off x="10159028" y="1292974"/>
            <a:ext cx="7100272" cy="7965326"/>
            <a:chOff x="0" y="0"/>
            <a:chExt cx="1870031" cy="2097864"/>
          </a:xfrm>
        </p:grpSpPr>
        <p:sp>
          <p:nvSpPr>
            <p:cNvPr name="Freeform 9" id="9"/>
            <p:cNvSpPr/>
            <p:nvPr/>
          </p:nvSpPr>
          <p:spPr>
            <a:xfrm flipH="false" flipV="false" rot="0">
              <a:off x="0" y="0"/>
              <a:ext cx="1870031" cy="2097864"/>
            </a:xfrm>
            <a:custGeom>
              <a:avLst/>
              <a:gdLst/>
              <a:ahLst/>
              <a:cxnLst/>
              <a:rect r="r" b="b" t="t" l="l"/>
              <a:pathLst>
                <a:path h="2097864" w="1870031">
                  <a:moveTo>
                    <a:pt x="0" y="0"/>
                  </a:moveTo>
                  <a:lnTo>
                    <a:pt x="1870031" y="0"/>
                  </a:lnTo>
                  <a:lnTo>
                    <a:pt x="1870031" y="2097864"/>
                  </a:lnTo>
                  <a:lnTo>
                    <a:pt x="0" y="2097864"/>
                  </a:lnTo>
                  <a:close/>
                </a:path>
              </a:pathLst>
            </a:custGeom>
            <a:solidFill>
              <a:srgbClr val="838383"/>
            </a:solidFill>
          </p:spPr>
        </p:sp>
        <p:sp>
          <p:nvSpPr>
            <p:cNvPr name="TextBox 10" id="10"/>
            <p:cNvSpPr txBox="true"/>
            <p:nvPr/>
          </p:nvSpPr>
          <p:spPr>
            <a:xfrm>
              <a:off x="0" y="-47625"/>
              <a:ext cx="1870031" cy="2145489"/>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509781" y="1307583"/>
            <a:ext cx="7159319" cy="5459179"/>
          </a:xfrm>
          <a:custGeom>
            <a:avLst/>
            <a:gdLst/>
            <a:ahLst/>
            <a:cxnLst/>
            <a:rect r="r" b="b" t="t" l="l"/>
            <a:pathLst>
              <a:path h="5459179" w="7159319">
                <a:moveTo>
                  <a:pt x="0" y="0"/>
                </a:moveTo>
                <a:lnTo>
                  <a:pt x="7159319" y="0"/>
                </a:lnTo>
                <a:lnTo>
                  <a:pt x="7159319" y="5459179"/>
                </a:lnTo>
                <a:lnTo>
                  <a:pt x="0" y="5459179"/>
                </a:lnTo>
                <a:lnTo>
                  <a:pt x="0" y="0"/>
                </a:lnTo>
                <a:close/>
              </a:path>
            </a:pathLst>
          </a:custGeom>
          <a:blipFill>
            <a:blip r:embed="rId4"/>
            <a:stretch>
              <a:fillRect l="0" t="-4487" r="-6233" b="0"/>
            </a:stretch>
          </a:blipFill>
        </p:spPr>
      </p:sp>
      <p:sp>
        <p:nvSpPr>
          <p:cNvPr name="Freeform 12" id="12"/>
          <p:cNvSpPr/>
          <p:nvPr/>
        </p:nvSpPr>
        <p:spPr>
          <a:xfrm flipH="false" flipV="false" rot="0">
            <a:off x="10159028" y="1307583"/>
            <a:ext cx="7100272" cy="5459179"/>
          </a:xfrm>
          <a:custGeom>
            <a:avLst/>
            <a:gdLst/>
            <a:ahLst/>
            <a:cxnLst/>
            <a:rect r="r" b="b" t="t" l="l"/>
            <a:pathLst>
              <a:path h="5459179" w="7100272">
                <a:moveTo>
                  <a:pt x="0" y="0"/>
                </a:moveTo>
                <a:lnTo>
                  <a:pt x="7100272" y="0"/>
                </a:lnTo>
                <a:lnTo>
                  <a:pt x="7100272" y="5459179"/>
                </a:lnTo>
                <a:lnTo>
                  <a:pt x="0" y="5459179"/>
                </a:lnTo>
                <a:lnTo>
                  <a:pt x="0" y="0"/>
                </a:lnTo>
                <a:close/>
              </a:path>
            </a:pathLst>
          </a:custGeom>
          <a:blipFill>
            <a:blip r:embed="rId5"/>
            <a:stretch>
              <a:fillRect l="-412" t="-4412" r="-6626" b="0"/>
            </a:stretch>
          </a:blipFill>
        </p:spPr>
      </p:sp>
      <p:sp>
        <p:nvSpPr>
          <p:cNvPr name="TextBox 13" id="13"/>
          <p:cNvSpPr txBox="true"/>
          <p:nvPr/>
        </p:nvSpPr>
        <p:spPr>
          <a:xfrm rot="0">
            <a:off x="144454" y="40758"/>
            <a:ext cx="8192723" cy="1266825"/>
          </a:xfrm>
          <a:prstGeom prst="rect">
            <a:avLst/>
          </a:prstGeom>
        </p:spPr>
        <p:txBody>
          <a:bodyPr anchor="t" rtlCol="false" tIns="0" lIns="0" bIns="0" rIns="0">
            <a:spAutoFit/>
          </a:bodyPr>
          <a:lstStyle/>
          <a:p>
            <a:pPr algn="just">
              <a:lnSpc>
                <a:spcPts val="9960"/>
              </a:lnSpc>
            </a:pPr>
            <a:r>
              <a:rPr lang="en-US" b="true" sz="8300">
                <a:solidFill>
                  <a:srgbClr val="FFFFFF"/>
                </a:solidFill>
                <a:latin typeface="HK Grotesk Bold"/>
                <a:ea typeface="HK Grotesk Bold"/>
                <a:cs typeface="HK Grotesk Bold"/>
                <a:sym typeface="HK Grotesk Bold"/>
              </a:rPr>
              <a:t>Overdose by Sex</a:t>
            </a:r>
          </a:p>
        </p:txBody>
      </p:sp>
      <p:sp>
        <p:nvSpPr>
          <p:cNvPr name="TextBox 14" id="14"/>
          <p:cNvSpPr txBox="true"/>
          <p:nvPr/>
        </p:nvSpPr>
        <p:spPr>
          <a:xfrm rot="0">
            <a:off x="17031794" y="9543184"/>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14</a:t>
            </a:r>
          </a:p>
        </p:txBody>
      </p:sp>
      <p:sp>
        <p:nvSpPr>
          <p:cNvPr name="TextBox 15" id="15"/>
          <p:cNvSpPr txBox="true"/>
          <p:nvPr/>
        </p:nvSpPr>
        <p:spPr>
          <a:xfrm rot="0">
            <a:off x="1745198" y="6867667"/>
            <a:ext cx="6704998" cy="17589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Females aged </a:t>
            </a:r>
            <a:r>
              <a:rPr lang="en-US" b="true" sz="2000">
                <a:solidFill>
                  <a:srgbClr val="000000"/>
                </a:solidFill>
                <a:latin typeface="Canva Sans Bold"/>
                <a:ea typeface="Canva Sans Bold"/>
                <a:cs typeface="Canva Sans Bold"/>
                <a:sym typeface="Canva Sans Bold"/>
              </a:rPr>
              <a:t>35 - 54</a:t>
            </a:r>
            <a:r>
              <a:rPr lang="en-US" sz="2000">
                <a:solidFill>
                  <a:srgbClr val="000000"/>
                </a:solidFill>
                <a:latin typeface="Canva Sans"/>
                <a:ea typeface="Canva Sans"/>
                <a:cs typeface="Canva Sans"/>
                <a:sym typeface="Canva Sans"/>
              </a:rPr>
              <a:t> have most affected by overdoses at </a:t>
            </a:r>
            <a:r>
              <a:rPr lang="en-US" b="true" sz="2000">
                <a:solidFill>
                  <a:srgbClr val="000000"/>
                </a:solidFill>
                <a:latin typeface="Canva Sans Bold"/>
                <a:ea typeface="Canva Sans Bold"/>
                <a:cs typeface="Canva Sans Bold"/>
                <a:sym typeface="Canva Sans Bold"/>
              </a:rPr>
              <a:t>39.4%</a:t>
            </a:r>
            <a:r>
              <a:rPr lang="en-US" sz="2000">
                <a:solidFill>
                  <a:srgbClr val="000000"/>
                </a:solidFill>
                <a:latin typeface="Canva Sans"/>
                <a:ea typeface="Canva Sans"/>
                <a:cs typeface="Canva Sans"/>
                <a:sym typeface="Canva Sans"/>
              </a:rPr>
              <a:t>.</a:t>
            </a:r>
          </a:p>
          <a:p>
            <a:pPr algn="l">
              <a:lnSpc>
                <a:spcPts val="2800"/>
              </a:lnSpc>
            </a:pPr>
          </a:p>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On average, </a:t>
            </a:r>
            <a:r>
              <a:rPr lang="en-US" b="true" sz="2000">
                <a:solidFill>
                  <a:srgbClr val="000000"/>
                </a:solidFill>
                <a:latin typeface="Canva Sans Bold"/>
                <a:ea typeface="Canva Sans Bold"/>
                <a:cs typeface="Canva Sans Bold"/>
                <a:sym typeface="Canva Sans Bold"/>
              </a:rPr>
              <a:t>77% </a:t>
            </a:r>
            <a:r>
              <a:rPr lang="en-US" sz="2000">
                <a:solidFill>
                  <a:srgbClr val="000000"/>
                </a:solidFill>
                <a:latin typeface="Canva Sans"/>
                <a:ea typeface="Canva Sans"/>
                <a:cs typeface="Canva Sans"/>
                <a:sym typeface="Canva Sans"/>
              </a:rPr>
              <a:t>of all overdoses suffered by 55+ aged females were cocaine related. </a:t>
            </a:r>
          </a:p>
        </p:txBody>
      </p:sp>
      <p:sp>
        <p:nvSpPr>
          <p:cNvPr name="TextBox 16" id="16"/>
          <p:cNvSpPr txBox="true"/>
          <p:nvPr/>
        </p:nvSpPr>
        <p:spPr>
          <a:xfrm rot="0">
            <a:off x="10159028" y="6867667"/>
            <a:ext cx="7100272" cy="2111375"/>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00000"/>
                </a:solidFill>
                <a:latin typeface="Canva Sans"/>
                <a:ea typeface="Canva Sans"/>
                <a:cs typeface="Canva Sans"/>
                <a:sym typeface="Canva Sans"/>
              </a:rPr>
              <a:t>Men are </a:t>
            </a:r>
            <a:r>
              <a:rPr lang="en-US" b="true" sz="2000">
                <a:solidFill>
                  <a:srgbClr val="000000"/>
                </a:solidFill>
                <a:latin typeface="Canva Sans Bold"/>
                <a:ea typeface="Canva Sans Bold"/>
                <a:cs typeface="Canva Sans Bold"/>
                <a:sym typeface="Canva Sans Bold"/>
              </a:rPr>
              <a:t>disproportionately</a:t>
            </a:r>
            <a:r>
              <a:rPr lang="en-US" sz="2000">
                <a:solidFill>
                  <a:srgbClr val="000000"/>
                </a:solidFill>
                <a:latin typeface="Canva Sans"/>
                <a:ea typeface="Canva Sans"/>
                <a:cs typeface="Canva Sans"/>
                <a:sym typeface="Canva Sans"/>
              </a:rPr>
              <a:t> affected by overdoses in both categories, doubling those of women. Experiencing </a:t>
            </a:r>
            <a:r>
              <a:rPr lang="en-US" b="true" sz="2000">
                <a:solidFill>
                  <a:srgbClr val="000000"/>
                </a:solidFill>
                <a:latin typeface="Canva Sans Bold"/>
                <a:ea typeface="Canva Sans Bold"/>
                <a:cs typeface="Canva Sans Bold"/>
                <a:sym typeface="Canva Sans Bold"/>
              </a:rPr>
              <a:t>90,956 </a:t>
            </a:r>
            <a:r>
              <a:rPr lang="en-US" sz="2000">
                <a:solidFill>
                  <a:srgbClr val="000000"/>
                </a:solidFill>
                <a:latin typeface="Canva Sans"/>
                <a:ea typeface="Canva Sans"/>
                <a:cs typeface="Canva Sans"/>
                <a:sym typeface="Canva Sans"/>
              </a:rPr>
              <a:t>more overdoses than women at </a:t>
            </a:r>
            <a:r>
              <a:rPr lang="en-US" b="true" sz="2000">
                <a:solidFill>
                  <a:srgbClr val="000000"/>
                </a:solidFill>
                <a:latin typeface="Canva Sans Bold"/>
                <a:ea typeface="Canva Sans Bold"/>
                <a:cs typeface="Canva Sans Bold"/>
                <a:sym typeface="Canva Sans Bold"/>
              </a:rPr>
              <a:t>52%</a:t>
            </a:r>
            <a:r>
              <a:rPr lang="en-US" sz="2000">
                <a:solidFill>
                  <a:srgbClr val="000000"/>
                </a:solidFill>
                <a:latin typeface="Canva Sans"/>
                <a:ea typeface="Canva Sans"/>
                <a:cs typeface="Canva Sans"/>
                <a:sym typeface="Canva Sans"/>
              </a:rPr>
              <a:t> more on average. </a:t>
            </a:r>
          </a:p>
          <a:p>
            <a:pPr algn="l">
              <a:lnSpc>
                <a:spcPts val="2800"/>
              </a:lnSpc>
            </a:pPr>
          </a:p>
          <a:p>
            <a:pPr algn="l" marL="431801" indent="-215900" lvl="1">
              <a:lnSpc>
                <a:spcPts val="2800"/>
              </a:lnSpc>
              <a:buFont typeface="Arial"/>
              <a:buChar char="•"/>
            </a:pPr>
            <a:r>
              <a:rPr lang="en-US" b="true" sz="2000">
                <a:solidFill>
                  <a:srgbClr val="000000"/>
                </a:solidFill>
                <a:latin typeface="Canva Sans Bold"/>
                <a:ea typeface="Canva Sans Bold"/>
                <a:cs typeface="Canva Sans Bold"/>
                <a:sym typeface="Canva Sans Bold"/>
              </a:rPr>
              <a:t>39%</a:t>
            </a:r>
            <a:r>
              <a:rPr lang="en-US" sz="2000">
                <a:solidFill>
                  <a:srgbClr val="000000"/>
                </a:solidFill>
                <a:latin typeface="Canva Sans"/>
                <a:ea typeface="Canva Sans"/>
                <a:cs typeface="Canva Sans"/>
                <a:sym typeface="Canva Sans"/>
              </a:rPr>
              <a:t> of overdoses suffered by males were aged 35 - 54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143250"/>
            <a:ext cx="16230600" cy="4000500"/>
          </a:xfrm>
          <a:prstGeom prst="rect">
            <a:avLst/>
          </a:prstGeom>
        </p:spPr>
        <p:txBody>
          <a:bodyPr anchor="t" rtlCol="false" tIns="0" lIns="0" bIns="0" rIns="0">
            <a:spAutoFit/>
          </a:bodyPr>
          <a:lstStyle/>
          <a:p>
            <a:pPr algn="ctr" marL="0" indent="0" lvl="0">
              <a:lnSpc>
                <a:spcPts val="10559"/>
              </a:lnSpc>
              <a:spcBef>
                <a:spcPct val="0"/>
              </a:spcBef>
            </a:pPr>
            <a:r>
              <a:rPr lang="en-US" b="true" sz="8799">
                <a:solidFill>
                  <a:srgbClr val="FFFFFF"/>
                </a:solidFill>
                <a:latin typeface="HK Grotesk Bold"/>
                <a:ea typeface="HK Grotesk Bold"/>
                <a:cs typeface="HK Grotesk Bold"/>
                <a:sym typeface="HK Grotesk Bold"/>
              </a:rPr>
              <a:t>Is there a certain time of year or season in which overdoses occur?</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sp>
        <p:nvSpPr>
          <p:cNvPr name="Freeform 2" id="2"/>
          <p:cNvSpPr/>
          <p:nvPr/>
        </p:nvSpPr>
        <p:spPr>
          <a:xfrm flipH="false" flipV="false" rot="0">
            <a:off x="4743417" y="742917"/>
            <a:ext cx="8801165" cy="8801165"/>
          </a:xfrm>
          <a:custGeom>
            <a:avLst/>
            <a:gdLst/>
            <a:ahLst/>
            <a:cxnLst/>
            <a:rect r="r" b="b" t="t" l="l"/>
            <a:pathLst>
              <a:path h="8801165" w="8801165">
                <a:moveTo>
                  <a:pt x="0" y="0"/>
                </a:moveTo>
                <a:lnTo>
                  <a:pt x="8801166" y="0"/>
                </a:lnTo>
                <a:lnTo>
                  <a:pt x="8801166" y="8801166"/>
                </a:lnTo>
                <a:lnTo>
                  <a:pt x="0" y="8801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82373" y="285408"/>
            <a:ext cx="15801838" cy="1171575"/>
          </a:xfrm>
          <a:prstGeom prst="rect">
            <a:avLst/>
          </a:prstGeom>
        </p:spPr>
        <p:txBody>
          <a:bodyPr anchor="t" rtlCol="false" tIns="0" lIns="0" bIns="0" rIns="0">
            <a:spAutoFit/>
          </a:bodyPr>
          <a:lstStyle/>
          <a:p>
            <a:pPr algn="ctr" marL="0" indent="0" lvl="0">
              <a:lnSpc>
                <a:spcPts val="9240"/>
              </a:lnSpc>
              <a:spcBef>
                <a:spcPct val="0"/>
              </a:spcBef>
            </a:pPr>
            <a:r>
              <a:rPr lang="en-US" b="true" sz="7700">
                <a:solidFill>
                  <a:srgbClr val="FFFFFF"/>
                </a:solidFill>
                <a:latin typeface="HK Grotesk Bold"/>
                <a:ea typeface="HK Grotesk Bold"/>
                <a:cs typeface="HK Grotesk Bold"/>
                <a:sym typeface="HK Grotesk Bold"/>
              </a:rPr>
              <a:t>Nonfatal Overdoses Per Month</a:t>
            </a:r>
          </a:p>
        </p:txBody>
      </p:sp>
      <p:sp>
        <p:nvSpPr>
          <p:cNvPr name="AutoShape 4" id="4"/>
          <p:cNvSpPr/>
          <p:nvPr/>
        </p:nvSpPr>
        <p:spPr>
          <a:xfrm>
            <a:off x="1747874" y="1456983"/>
            <a:ext cx="14265538"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63682" y="2053170"/>
            <a:ext cx="11287044" cy="6403000"/>
          </a:xfrm>
          <a:custGeom>
            <a:avLst/>
            <a:gdLst/>
            <a:ahLst/>
            <a:cxnLst/>
            <a:rect r="r" b="b" t="t" l="l"/>
            <a:pathLst>
              <a:path h="6403000" w="11287044">
                <a:moveTo>
                  <a:pt x="0" y="0"/>
                </a:moveTo>
                <a:lnTo>
                  <a:pt x="11287044" y="0"/>
                </a:lnTo>
                <a:lnTo>
                  <a:pt x="11287044" y="6403000"/>
                </a:lnTo>
                <a:lnTo>
                  <a:pt x="0" y="6403000"/>
                </a:lnTo>
                <a:lnTo>
                  <a:pt x="0" y="0"/>
                </a:lnTo>
                <a:close/>
              </a:path>
            </a:pathLst>
          </a:custGeom>
          <a:blipFill>
            <a:blip r:embed="rId4"/>
            <a:stretch>
              <a:fillRect l="-5265" t="0" r="-8191" b="0"/>
            </a:stretch>
          </a:blipFill>
          <a:ln w="114300" cap="sq">
            <a:solidFill>
              <a:srgbClr val="8F0105"/>
            </a:solidFill>
            <a:prstDash val="solid"/>
            <a:miter/>
          </a:ln>
        </p:spPr>
      </p:sp>
      <p:sp>
        <p:nvSpPr>
          <p:cNvPr name="Freeform 6" id="6"/>
          <p:cNvSpPr/>
          <p:nvPr/>
        </p:nvSpPr>
        <p:spPr>
          <a:xfrm flipH="false" flipV="false" rot="0">
            <a:off x="13324761" y="6916836"/>
            <a:ext cx="4874537" cy="3247660"/>
          </a:xfrm>
          <a:custGeom>
            <a:avLst/>
            <a:gdLst/>
            <a:ahLst/>
            <a:cxnLst/>
            <a:rect r="r" b="b" t="t" l="l"/>
            <a:pathLst>
              <a:path h="3247660" w="4874537">
                <a:moveTo>
                  <a:pt x="0" y="0"/>
                </a:moveTo>
                <a:lnTo>
                  <a:pt x="4874537" y="0"/>
                </a:lnTo>
                <a:lnTo>
                  <a:pt x="4874537" y="3247661"/>
                </a:lnTo>
                <a:lnTo>
                  <a:pt x="0" y="3247661"/>
                </a:lnTo>
                <a:lnTo>
                  <a:pt x="0" y="0"/>
                </a:lnTo>
                <a:close/>
              </a:path>
            </a:pathLst>
          </a:custGeom>
          <a:blipFill>
            <a:blip r:embed="rId5">
              <a:alphaModFix amt="39000"/>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Page 16</a:t>
            </a:r>
          </a:p>
        </p:txBody>
      </p:sp>
      <p:sp>
        <p:nvSpPr>
          <p:cNvPr name="TextBox 8" id="8"/>
          <p:cNvSpPr txBox="true"/>
          <p:nvPr/>
        </p:nvSpPr>
        <p:spPr>
          <a:xfrm rot="0">
            <a:off x="11912128" y="2474376"/>
            <a:ext cx="5817171" cy="44424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Most cocaine overdoses occur during the </a:t>
            </a:r>
            <a:r>
              <a:rPr lang="en-US" b="true" sz="2100">
                <a:solidFill>
                  <a:srgbClr val="FFFFFF"/>
                </a:solidFill>
                <a:latin typeface="Canva Sans Bold"/>
                <a:ea typeface="Canva Sans Bold"/>
                <a:cs typeface="Canva Sans Bold"/>
                <a:sym typeface="Canva Sans Bold"/>
              </a:rPr>
              <a:t>warmer months </a:t>
            </a:r>
            <a:r>
              <a:rPr lang="en-US" sz="2100">
                <a:solidFill>
                  <a:srgbClr val="FFFFFF"/>
                </a:solidFill>
                <a:latin typeface="Canva Sans"/>
                <a:ea typeface="Canva Sans"/>
                <a:cs typeface="Canva Sans"/>
                <a:sym typeface="Canva Sans"/>
              </a:rPr>
              <a:t>or the </a:t>
            </a:r>
            <a:r>
              <a:rPr lang="en-US" b="true" sz="2100">
                <a:solidFill>
                  <a:srgbClr val="FFFFFF"/>
                </a:solidFill>
                <a:latin typeface="Canva Sans Bold"/>
                <a:ea typeface="Canva Sans Bold"/>
                <a:cs typeface="Canva Sans Bold"/>
                <a:sym typeface="Canva Sans Bold"/>
              </a:rPr>
              <a:t>spring/summer seasons</a:t>
            </a:r>
            <a:r>
              <a:rPr lang="en-US" sz="2100">
                <a:solidFill>
                  <a:srgbClr val="FFFFFF"/>
                </a:solidFill>
                <a:latin typeface="Canva Sans"/>
                <a:ea typeface="Canva Sans"/>
                <a:cs typeface="Canva Sans"/>
                <a:sym typeface="Canva Sans"/>
              </a:rPr>
              <a:t>; data suggesting this drug is abuse when an individual is with a group or in a party scene. (May - August)</a:t>
            </a:r>
          </a:p>
          <a:p>
            <a:pPr algn="l">
              <a:lnSpc>
                <a:spcPts val="2940"/>
              </a:lnSpc>
            </a:pPr>
          </a:p>
          <a:p>
            <a:pPr algn="l" marL="453390" indent="-226695" lvl="1">
              <a:lnSpc>
                <a:spcPts val="2940"/>
              </a:lnSpc>
              <a:buFont typeface="Arial"/>
              <a:buChar char="•"/>
            </a:pPr>
            <a:r>
              <a:rPr lang="en-US" sz="2100">
                <a:solidFill>
                  <a:srgbClr val="FFFFFF"/>
                </a:solidFill>
                <a:latin typeface="Canva Sans"/>
                <a:ea typeface="Canva Sans"/>
                <a:cs typeface="Canva Sans"/>
                <a:sym typeface="Canva Sans"/>
              </a:rPr>
              <a:t>Most fentanyl overdoses occur  during the </a:t>
            </a:r>
            <a:r>
              <a:rPr lang="en-US" b="true" sz="2100">
                <a:solidFill>
                  <a:srgbClr val="FFFFFF"/>
                </a:solidFill>
                <a:latin typeface="Canva Sans Bold"/>
                <a:ea typeface="Canva Sans Bold"/>
                <a:cs typeface="Canva Sans Bold"/>
                <a:sym typeface="Canva Sans Bold"/>
              </a:rPr>
              <a:t>colder months</a:t>
            </a:r>
            <a:r>
              <a:rPr lang="en-US" sz="2100">
                <a:solidFill>
                  <a:srgbClr val="FFFFFF"/>
                </a:solidFill>
                <a:latin typeface="Canva Sans"/>
                <a:ea typeface="Canva Sans"/>
                <a:cs typeface="Canva Sans"/>
                <a:sym typeface="Canva Sans"/>
              </a:rPr>
              <a:t> or the</a:t>
            </a:r>
            <a:r>
              <a:rPr lang="en-US" b="true" sz="2100">
                <a:solidFill>
                  <a:srgbClr val="FFFFFF"/>
                </a:solidFill>
                <a:latin typeface="Canva Sans Bold"/>
                <a:ea typeface="Canva Sans Bold"/>
                <a:cs typeface="Canva Sans Bold"/>
                <a:sym typeface="Canva Sans Bold"/>
              </a:rPr>
              <a:t> fall/winter seasons</a:t>
            </a:r>
            <a:r>
              <a:rPr lang="en-US" sz="2100">
                <a:solidFill>
                  <a:srgbClr val="FFFFFF"/>
                </a:solidFill>
                <a:latin typeface="Canva Sans"/>
                <a:ea typeface="Canva Sans"/>
                <a:cs typeface="Canva Sans"/>
                <a:sym typeface="Canva Sans"/>
              </a:rPr>
              <a:t>; data suggesting this drug is usually abused when one is indoors and most likely during the holiday season. (October - December)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4D4D4"/>
        </a:solidFill>
      </p:bgPr>
    </p:bg>
    <p:spTree>
      <p:nvGrpSpPr>
        <p:cNvPr id="1" name=""/>
        <p:cNvGrpSpPr/>
        <p:nvPr/>
      </p:nvGrpSpPr>
      <p:grpSpPr>
        <a:xfrm>
          <a:off x="0" y="0"/>
          <a:ext cx="0" cy="0"/>
          <a:chOff x="0" y="0"/>
          <a:chExt cx="0" cy="0"/>
        </a:xfrm>
      </p:grpSpPr>
      <p:sp>
        <p:nvSpPr>
          <p:cNvPr name="Freeform 2" id="2"/>
          <p:cNvSpPr/>
          <p:nvPr/>
        </p:nvSpPr>
        <p:spPr>
          <a:xfrm flipH="false" flipV="false" rot="0">
            <a:off x="306634" y="2062814"/>
            <a:ext cx="13751781" cy="6875891"/>
          </a:xfrm>
          <a:custGeom>
            <a:avLst/>
            <a:gdLst/>
            <a:ahLst/>
            <a:cxnLst/>
            <a:rect r="r" b="b" t="t" l="l"/>
            <a:pathLst>
              <a:path h="6875891" w="13751781">
                <a:moveTo>
                  <a:pt x="0" y="0"/>
                </a:moveTo>
                <a:lnTo>
                  <a:pt x="13751781" y="0"/>
                </a:lnTo>
                <a:lnTo>
                  <a:pt x="13751781" y="6875890"/>
                </a:lnTo>
                <a:lnTo>
                  <a:pt x="0" y="6875890"/>
                </a:lnTo>
                <a:lnTo>
                  <a:pt x="0" y="0"/>
                </a:lnTo>
                <a:close/>
              </a:path>
            </a:pathLst>
          </a:custGeom>
          <a:blipFill>
            <a:blip r:embed="rId2"/>
            <a:stretch>
              <a:fillRect l="0" t="0" r="0" b="0"/>
            </a:stretch>
          </a:blipFill>
          <a:ln w="76200" cap="sq">
            <a:solidFill>
              <a:srgbClr val="000000"/>
            </a:solidFill>
            <a:prstDash val="solid"/>
            <a:miter/>
          </a:ln>
        </p:spPr>
      </p:sp>
      <p:sp>
        <p:nvSpPr>
          <p:cNvPr name="TextBox 3" id="3"/>
          <p:cNvSpPr txBox="true"/>
          <p:nvPr/>
        </p:nvSpPr>
        <p:spPr>
          <a:xfrm rot="0">
            <a:off x="1028700" y="476930"/>
            <a:ext cx="16258210" cy="1333500"/>
          </a:xfrm>
          <a:prstGeom prst="rect">
            <a:avLst/>
          </a:prstGeom>
        </p:spPr>
        <p:txBody>
          <a:bodyPr anchor="t" rtlCol="false" tIns="0" lIns="0" bIns="0" rIns="0">
            <a:spAutoFit/>
          </a:bodyPr>
          <a:lstStyle/>
          <a:p>
            <a:pPr algn="ctr" marL="0" indent="0" lvl="0">
              <a:lnSpc>
                <a:spcPts val="10560"/>
              </a:lnSpc>
            </a:pPr>
            <a:r>
              <a:rPr lang="en-US" b="true" sz="8800">
                <a:solidFill>
                  <a:srgbClr val="901511"/>
                </a:solidFill>
                <a:latin typeface="HK Grotesk Bold"/>
                <a:ea typeface="HK Grotesk Bold"/>
                <a:cs typeface="HK Grotesk Bold"/>
                <a:sym typeface="HK Grotesk Bold"/>
              </a:rPr>
              <a:t>Overdose Deaths per Month</a:t>
            </a:r>
          </a:p>
        </p:txBody>
      </p:sp>
      <p:sp>
        <p:nvSpPr>
          <p:cNvPr name="AutoShape 4" id="4"/>
          <p:cNvSpPr/>
          <p:nvPr/>
        </p:nvSpPr>
        <p:spPr>
          <a:xfrm flipV="true">
            <a:off x="3084041" y="1810430"/>
            <a:ext cx="12499330"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4269401" y="3032074"/>
            <a:ext cx="3788088" cy="4505325"/>
          </a:xfrm>
          <a:prstGeom prst="rect">
            <a:avLst/>
          </a:prstGeom>
        </p:spPr>
        <p:txBody>
          <a:bodyPr anchor="t" rtlCol="false" tIns="0" lIns="0" bIns="0" rIns="0">
            <a:spAutoFit/>
          </a:bodyPr>
          <a:lstStyle/>
          <a:p>
            <a:pPr algn="l" marL="583021" indent="-291510" lvl="1">
              <a:lnSpc>
                <a:spcPts val="3240"/>
              </a:lnSpc>
              <a:buFont typeface="Arial"/>
              <a:buChar char="•"/>
            </a:pPr>
            <a:r>
              <a:rPr lang="en-US" b="true" sz="2700">
                <a:solidFill>
                  <a:srgbClr val="901511"/>
                </a:solidFill>
                <a:latin typeface="HK Grotesk Bold"/>
                <a:ea typeface="HK Grotesk Bold"/>
                <a:cs typeface="HK Grotesk Bold"/>
                <a:sym typeface="HK Grotesk Bold"/>
              </a:rPr>
              <a:t>Highest number of cocaine induced deaths occurred in June. (60,192)</a:t>
            </a:r>
          </a:p>
          <a:p>
            <a:pPr algn="l">
              <a:lnSpc>
                <a:spcPts val="3240"/>
              </a:lnSpc>
            </a:pPr>
          </a:p>
          <a:p>
            <a:pPr algn="l" marL="583021" indent="-291510" lvl="1">
              <a:lnSpc>
                <a:spcPts val="3240"/>
              </a:lnSpc>
              <a:buFont typeface="Arial"/>
              <a:buChar char="•"/>
            </a:pPr>
            <a:r>
              <a:rPr lang="en-US" b="true" sz="2700">
                <a:solidFill>
                  <a:srgbClr val="901511"/>
                </a:solidFill>
                <a:latin typeface="HK Grotesk Bold"/>
                <a:ea typeface="HK Grotesk Bold"/>
                <a:cs typeface="HK Grotesk Bold"/>
                <a:sym typeface="HK Grotesk Bold"/>
              </a:rPr>
              <a:t>Highest number of fentanyl induced deaths occurred in October and November with an average of 53,000.</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4D4D4"/>
        </a:solidFill>
      </p:bgPr>
    </p:bg>
    <p:spTree>
      <p:nvGrpSpPr>
        <p:cNvPr id="1" name=""/>
        <p:cNvGrpSpPr/>
        <p:nvPr/>
      </p:nvGrpSpPr>
      <p:grpSpPr>
        <a:xfrm>
          <a:off x="0" y="0"/>
          <a:ext cx="0" cy="0"/>
          <a:chOff x="0" y="0"/>
          <a:chExt cx="0" cy="0"/>
        </a:xfrm>
      </p:grpSpPr>
      <p:sp>
        <p:nvSpPr>
          <p:cNvPr name="TextBox 2" id="2"/>
          <p:cNvSpPr txBox="true"/>
          <p:nvPr/>
        </p:nvSpPr>
        <p:spPr>
          <a:xfrm rot="0">
            <a:off x="1028700" y="476930"/>
            <a:ext cx="16258210" cy="1333500"/>
          </a:xfrm>
          <a:prstGeom prst="rect">
            <a:avLst/>
          </a:prstGeom>
        </p:spPr>
        <p:txBody>
          <a:bodyPr anchor="t" rtlCol="false" tIns="0" lIns="0" bIns="0" rIns="0">
            <a:spAutoFit/>
          </a:bodyPr>
          <a:lstStyle/>
          <a:p>
            <a:pPr algn="ctr" marL="0" indent="0" lvl="0">
              <a:lnSpc>
                <a:spcPts val="10560"/>
              </a:lnSpc>
            </a:pPr>
            <a:r>
              <a:rPr lang="en-US" b="true" sz="8800">
                <a:solidFill>
                  <a:srgbClr val="901511"/>
                </a:solidFill>
                <a:latin typeface="HK Grotesk Bold"/>
                <a:ea typeface="HK Grotesk Bold"/>
                <a:cs typeface="HK Grotesk Bold"/>
                <a:sym typeface="HK Grotesk Bold"/>
              </a:rPr>
              <a:t>Overdose Deaths per Year</a:t>
            </a:r>
          </a:p>
        </p:txBody>
      </p:sp>
      <p:sp>
        <p:nvSpPr>
          <p:cNvPr name="AutoShape 3" id="3"/>
          <p:cNvSpPr/>
          <p:nvPr/>
        </p:nvSpPr>
        <p:spPr>
          <a:xfrm>
            <a:off x="3116983" y="1810430"/>
            <a:ext cx="11930297"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365165" y="3269583"/>
            <a:ext cx="12530239" cy="5035402"/>
          </a:xfrm>
          <a:custGeom>
            <a:avLst/>
            <a:gdLst/>
            <a:ahLst/>
            <a:cxnLst/>
            <a:rect r="r" b="b" t="t" l="l"/>
            <a:pathLst>
              <a:path h="5035402" w="12530239">
                <a:moveTo>
                  <a:pt x="0" y="0"/>
                </a:moveTo>
                <a:lnTo>
                  <a:pt x="12530239" y="0"/>
                </a:lnTo>
                <a:lnTo>
                  <a:pt x="12530239" y="5035403"/>
                </a:lnTo>
                <a:lnTo>
                  <a:pt x="0" y="5035403"/>
                </a:lnTo>
                <a:lnTo>
                  <a:pt x="0" y="0"/>
                </a:lnTo>
                <a:close/>
              </a:path>
            </a:pathLst>
          </a:custGeom>
          <a:blipFill>
            <a:blip r:embed="rId2"/>
            <a:stretch>
              <a:fillRect l="-232" t="0" r="-232" b="0"/>
            </a:stretch>
          </a:blipFill>
          <a:ln w="47625" cap="sq">
            <a:solidFill>
              <a:srgbClr val="000000"/>
            </a:solidFill>
            <a:prstDash val="solid"/>
            <a:miter/>
          </a:ln>
        </p:spPr>
      </p:sp>
      <p:sp>
        <p:nvSpPr>
          <p:cNvPr name="TextBox 5" id="5"/>
          <p:cNvSpPr txBox="true"/>
          <p:nvPr/>
        </p:nvSpPr>
        <p:spPr>
          <a:xfrm rot="0">
            <a:off x="13052908" y="2686050"/>
            <a:ext cx="4948676" cy="6572250"/>
          </a:xfrm>
          <a:prstGeom prst="rect">
            <a:avLst/>
          </a:prstGeom>
        </p:spPr>
        <p:txBody>
          <a:bodyPr anchor="t" rtlCol="false" tIns="0" lIns="0" bIns="0" rIns="0">
            <a:spAutoFit/>
          </a:bodyPr>
          <a:lstStyle/>
          <a:p>
            <a:pPr algn="l" marL="626200" indent="-313100" lvl="1">
              <a:lnSpc>
                <a:spcPts val="3480"/>
              </a:lnSpc>
              <a:buFont typeface="Arial"/>
              <a:buChar char="•"/>
            </a:pPr>
            <a:r>
              <a:rPr lang="en-US" b="true" sz="2900">
                <a:solidFill>
                  <a:srgbClr val="901511"/>
                </a:solidFill>
                <a:latin typeface="HK Grotesk Bold"/>
                <a:ea typeface="HK Grotesk Bold"/>
                <a:cs typeface="HK Grotesk Bold"/>
                <a:sym typeface="HK Grotesk Bold"/>
              </a:rPr>
              <a:t>2020 </a:t>
            </a:r>
            <a:r>
              <a:rPr lang="en-US" sz="2900">
                <a:solidFill>
                  <a:srgbClr val="901511"/>
                </a:solidFill>
                <a:latin typeface="HK Grotesk"/>
                <a:ea typeface="HK Grotesk"/>
                <a:cs typeface="HK Grotesk"/>
                <a:sym typeface="HK Grotesk"/>
              </a:rPr>
              <a:t>most cocaine induced deaths with </a:t>
            </a:r>
            <a:r>
              <a:rPr lang="en-US" b="true" sz="2900">
                <a:solidFill>
                  <a:srgbClr val="901511"/>
                </a:solidFill>
                <a:latin typeface="HK Grotesk Bold"/>
                <a:ea typeface="HK Grotesk Bold"/>
                <a:cs typeface="HK Grotesk Bold"/>
                <a:sym typeface="HK Grotesk Bold"/>
              </a:rPr>
              <a:t>136,386</a:t>
            </a:r>
            <a:r>
              <a:rPr lang="en-US" sz="2900">
                <a:solidFill>
                  <a:srgbClr val="901511"/>
                </a:solidFill>
                <a:latin typeface="HK Grotesk"/>
                <a:ea typeface="HK Grotesk"/>
                <a:cs typeface="HK Grotesk"/>
                <a:sym typeface="HK Grotesk"/>
              </a:rPr>
              <a:t>. </a:t>
            </a:r>
            <a:r>
              <a:rPr lang="en-US" b="true" sz="2900">
                <a:solidFill>
                  <a:srgbClr val="901511"/>
                </a:solidFill>
                <a:latin typeface="HK Grotesk Bold"/>
                <a:ea typeface="HK Grotesk Bold"/>
                <a:cs typeface="HK Grotesk Bold"/>
                <a:sym typeface="HK Grotesk Bold"/>
              </a:rPr>
              <a:t>10.39</a:t>
            </a:r>
            <a:r>
              <a:rPr lang="en-US" sz="2900">
                <a:solidFill>
                  <a:srgbClr val="901511"/>
                </a:solidFill>
                <a:latin typeface="HK Grotesk"/>
                <a:ea typeface="HK Grotesk"/>
                <a:cs typeface="HK Grotesk"/>
                <a:sym typeface="HK Grotesk"/>
              </a:rPr>
              <a:t>% of total overdose deaths.</a:t>
            </a:r>
          </a:p>
          <a:p>
            <a:pPr algn="l">
              <a:lnSpc>
                <a:spcPts val="3480"/>
              </a:lnSpc>
            </a:pPr>
          </a:p>
          <a:p>
            <a:pPr algn="l">
              <a:lnSpc>
                <a:spcPts val="3480"/>
              </a:lnSpc>
            </a:pPr>
          </a:p>
          <a:p>
            <a:pPr algn="l" marL="626200" indent="-313100" lvl="1">
              <a:lnSpc>
                <a:spcPts val="3480"/>
              </a:lnSpc>
              <a:buFont typeface="Arial"/>
              <a:buChar char="•"/>
            </a:pPr>
            <a:r>
              <a:rPr lang="en-US" b="true" sz="2900">
                <a:solidFill>
                  <a:srgbClr val="901511"/>
                </a:solidFill>
                <a:latin typeface="HK Grotesk Bold"/>
                <a:ea typeface="HK Grotesk Bold"/>
                <a:cs typeface="HK Grotesk Bold"/>
                <a:sym typeface="HK Grotesk Bold"/>
              </a:rPr>
              <a:t>2019 </a:t>
            </a:r>
            <a:r>
              <a:rPr lang="en-US" sz="2900">
                <a:solidFill>
                  <a:srgbClr val="901511"/>
                </a:solidFill>
                <a:latin typeface="HK Grotesk"/>
                <a:ea typeface="HK Grotesk"/>
                <a:cs typeface="HK Grotesk"/>
                <a:sym typeface="HK Grotesk"/>
              </a:rPr>
              <a:t>most fentanyl induced deaths with </a:t>
            </a:r>
            <a:r>
              <a:rPr lang="en-US" b="true" sz="2900">
                <a:solidFill>
                  <a:srgbClr val="901511"/>
                </a:solidFill>
                <a:latin typeface="HK Grotesk Bold"/>
                <a:ea typeface="HK Grotesk Bold"/>
                <a:cs typeface="HK Grotesk Bold"/>
                <a:sym typeface="HK Grotesk Bold"/>
              </a:rPr>
              <a:t>129,871. 9.9% </a:t>
            </a:r>
            <a:r>
              <a:rPr lang="en-US" sz="2900">
                <a:solidFill>
                  <a:srgbClr val="901511"/>
                </a:solidFill>
                <a:latin typeface="HK Grotesk"/>
                <a:ea typeface="HK Grotesk"/>
                <a:cs typeface="HK Grotesk"/>
                <a:sym typeface="HK Grotesk"/>
              </a:rPr>
              <a:t>of total overdose deaths.</a:t>
            </a:r>
          </a:p>
          <a:p>
            <a:pPr algn="l">
              <a:lnSpc>
                <a:spcPts val="3480"/>
              </a:lnSpc>
            </a:pPr>
          </a:p>
          <a:p>
            <a:pPr algn="l" marL="626200" indent="-313100" lvl="1">
              <a:lnSpc>
                <a:spcPts val="3480"/>
              </a:lnSpc>
              <a:buFont typeface="Arial"/>
              <a:buChar char="•"/>
            </a:pPr>
            <a:r>
              <a:rPr lang="en-US" b="true" sz="2900">
                <a:solidFill>
                  <a:srgbClr val="901511"/>
                </a:solidFill>
                <a:latin typeface="HK Grotesk Bold"/>
                <a:ea typeface="HK Grotesk Bold"/>
                <a:cs typeface="HK Grotesk Bold"/>
                <a:sym typeface="HK Grotesk Bold"/>
              </a:rPr>
              <a:t>2021 </a:t>
            </a:r>
            <a:r>
              <a:rPr lang="en-US" sz="2900">
                <a:solidFill>
                  <a:srgbClr val="901511"/>
                </a:solidFill>
                <a:latin typeface="HK Grotesk"/>
                <a:ea typeface="HK Grotesk"/>
                <a:cs typeface="HK Grotesk"/>
                <a:sym typeface="HK Grotesk"/>
              </a:rPr>
              <a:t>experienced the least fentanyl overdose deaths with </a:t>
            </a:r>
            <a:r>
              <a:rPr lang="en-US" b="true" sz="2900">
                <a:solidFill>
                  <a:srgbClr val="901511"/>
                </a:solidFill>
                <a:latin typeface="HK Grotesk Bold"/>
                <a:ea typeface="HK Grotesk Bold"/>
                <a:cs typeface="HK Grotesk Bold"/>
                <a:sym typeface="HK Grotesk Bold"/>
              </a:rPr>
              <a:t>83430</a:t>
            </a:r>
            <a:r>
              <a:rPr lang="en-US" sz="2900">
                <a:solidFill>
                  <a:srgbClr val="901511"/>
                </a:solidFill>
                <a:latin typeface="HK Grotesk"/>
                <a:ea typeface="HK Grotesk"/>
                <a:cs typeface="HK Grotesk"/>
                <a:sym typeface="HK Grotesk"/>
              </a:rPr>
              <a:t>, only </a:t>
            </a:r>
            <a:r>
              <a:rPr lang="en-US" b="true" sz="2900">
                <a:solidFill>
                  <a:srgbClr val="901511"/>
                </a:solidFill>
                <a:latin typeface="HK Grotesk Bold"/>
                <a:ea typeface="HK Grotesk Bold"/>
                <a:cs typeface="HK Grotesk Bold"/>
                <a:sym typeface="HK Grotesk Bold"/>
              </a:rPr>
              <a:t>6.4%</a:t>
            </a:r>
            <a:r>
              <a:rPr lang="en-US" sz="2900">
                <a:solidFill>
                  <a:srgbClr val="901511"/>
                </a:solidFill>
                <a:latin typeface="HK Grotesk"/>
                <a:ea typeface="HK Grotesk"/>
                <a:cs typeface="HK Grotesk"/>
                <a:sym typeface="HK Grotesk"/>
              </a:rPr>
              <a:t> of total overdose deaths. </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8992411" y="2363810"/>
            <a:ext cx="7261733" cy="5716996"/>
            <a:chOff x="0" y="0"/>
            <a:chExt cx="3730237" cy="2936730"/>
          </a:xfrm>
        </p:grpSpPr>
        <p:sp>
          <p:nvSpPr>
            <p:cNvPr name="Freeform 3" id="3"/>
            <p:cNvSpPr/>
            <p:nvPr/>
          </p:nvSpPr>
          <p:spPr>
            <a:xfrm flipH="false" flipV="false" rot="0">
              <a:off x="0" y="0"/>
              <a:ext cx="3730237" cy="2936730"/>
            </a:xfrm>
            <a:custGeom>
              <a:avLst/>
              <a:gdLst/>
              <a:ahLst/>
              <a:cxnLst/>
              <a:rect r="r" b="b" t="t" l="l"/>
              <a:pathLst>
                <a:path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D8B19C"/>
            </a:solidFill>
          </p:spPr>
        </p:sp>
      </p:grpSp>
      <p:grpSp>
        <p:nvGrpSpPr>
          <p:cNvPr name="Group 4" id="4"/>
          <p:cNvGrpSpPr/>
          <p:nvPr/>
        </p:nvGrpSpPr>
        <p:grpSpPr>
          <a:xfrm rot="0">
            <a:off x="7266012" y="1896318"/>
            <a:ext cx="10914916" cy="7025173"/>
            <a:chOff x="0" y="0"/>
            <a:chExt cx="5513070" cy="3548380"/>
          </a:xfrm>
        </p:grpSpPr>
        <p:sp>
          <p:nvSpPr>
            <p:cNvPr name="Freeform 5" id="5"/>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alphaModFix amt="99000"/>
              </a:blip>
              <a:stretch>
                <a:fillRect l="0" t="-1775" r="0" b="-1775"/>
              </a:stretch>
            </a:blipFill>
          </p:spPr>
        </p:sp>
      </p:grpSp>
      <p:sp>
        <p:nvSpPr>
          <p:cNvPr name="TextBox 6" id="6"/>
          <p:cNvSpPr txBox="true"/>
          <p:nvPr/>
        </p:nvSpPr>
        <p:spPr>
          <a:xfrm rot="0">
            <a:off x="1028700" y="452996"/>
            <a:ext cx="5878448" cy="1104900"/>
          </a:xfrm>
          <a:prstGeom prst="rect">
            <a:avLst/>
          </a:prstGeom>
        </p:spPr>
        <p:txBody>
          <a:bodyPr anchor="t" rtlCol="false" tIns="0" lIns="0" bIns="0" rIns="0">
            <a:spAutoFit/>
          </a:bodyPr>
          <a:lstStyle/>
          <a:p>
            <a:pPr algn="ctr" marL="0" indent="0" lvl="0">
              <a:lnSpc>
                <a:spcPts val="8640"/>
              </a:lnSpc>
            </a:pPr>
            <a:r>
              <a:rPr lang="en-US" b="true" sz="7200">
                <a:solidFill>
                  <a:srgbClr val="973133"/>
                </a:solidFill>
                <a:latin typeface="HK Grotesk Bold"/>
                <a:ea typeface="HK Grotesk Bold"/>
                <a:cs typeface="HK Grotesk Bold"/>
                <a:sym typeface="HK Grotesk Bold"/>
              </a:rPr>
              <a:t>Observations</a:t>
            </a:r>
          </a:p>
        </p:txBody>
      </p:sp>
      <p:sp>
        <p:nvSpPr>
          <p:cNvPr name="TextBox 7" id="7"/>
          <p:cNvSpPr txBox="true"/>
          <p:nvPr/>
        </p:nvSpPr>
        <p:spPr>
          <a:xfrm rot="0">
            <a:off x="773772" y="1651335"/>
            <a:ext cx="6133375" cy="7988262"/>
          </a:xfrm>
          <a:prstGeom prst="rect">
            <a:avLst/>
          </a:prstGeom>
        </p:spPr>
        <p:txBody>
          <a:bodyPr anchor="t" rtlCol="false" tIns="0" lIns="0" bIns="0" rIns="0">
            <a:spAutoFit/>
          </a:bodyPr>
          <a:lstStyle/>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Most cocaine overdoses  occur during the summer months and fentanyl overdoses during winter months, or the holiday season. High pressure environments and recreational use are reasons most use cocaine and fentanyl. Noting the mixing of cocaine and fentanyl are a rising contributor of overdose deaths.</a:t>
            </a:r>
          </a:p>
          <a:p>
            <a:pPr algn="ctr">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35-55+ year olds are most affected by drug abuse, more specifically cocaine. This can be mostly contributed to the crack epidemic of the 80s and 90s.</a:t>
            </a:r>
          </a:p>
          <a:p>
            <a:pPr algn="ctr" marL="0" indent="0" lvl="0">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Men are disproportionately affected by both types of overdoses, doubling those of women. Support and addiction assistance must be offered for recovery and to reduce abuse.</a:t>
            </a:r>
          </a:p>
          <a:p>
            <a:pPr algn="ctr" marL="0" indent="0" lvl="0">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California leads the US in nonfatal overdose hospitalizations. Approximately 49.6% more than any other state.</a:t>
            </a:r>
          </a:p>
          <a:p>
            <a:pPr algn="ctr" marL="0" indent="0" lvl="0">
              <a:lnSpc>
                <a:spcPts val="2278"/>
              </a:lnSpc>
            </a:pPr>
          </a:p>
          <a:p>
            <a:pPr algn="ctr" marL="378477" indent="-189239" lvl="1">
              <a:lnSpc>
                <a:spcPts val="2278"/>
              </a:lnSpc>
              <a:buFont typeface="Arial"/>
              <a:buChar char="•"/>
            </a:pPr>
            <a:r>
              <a:rPr lang="en-US" b="true" sz="1753">
                <a:solidFill>
                  <a:srgbClr val="FFFFFF"/>
                </a:solidFill>
                <a:latin typeface="Canva Sans Bold"/>
                <a:ea typeface="Canva Sans Bold"/>
                <a:cs typeface="Canva Sans Bold"/>
                <a:sym typeface="Canva Sans Bold"/>
              </a:rPr>
              <a:t>There is no immediate treatment for cocaine overdoses, only hospitalizations for monitoring and therapeutic treatment.  Fentanyl must be treated immediately, therefore emergency hospitalizations are necessary to treat and administer naloxone medication.</a:t>
            </a:r>
          </a:p>
        </p:txBody>
      </p:sp>
      <p:sp>
        <p:nvSpPr>
          <p:cNvPr name="TextBox 8" id="8"/>
          <p:cNvSpPr txBox="true"/>
          <p:nvPr/>
        </p:nvSpPr>
        <p:spPr>
          <a:xfrm rot="0">
            <a:off x="17259300" y="9220200"/>
            <a:ext cx="152400" cy="190500"/>
          </a:xfrm>
          <a:prstGeom prst="rect">
            <a:avLst/>
          </a:prstGeom>
        </p:spPr>
        <p:txBody>
          <a:bodyPr anchor="t" rtlCol="false" tIns="0" lIns="0" bIns="0" rIns="0" wrap="none">
            <a:spAutoFit/>
          </a:bodyPr>
          <a:lstStyle/>
          <a:p>
            <a:pPr algn="ctr">
              <a:lnSpc>
                <a:spcPts val="1819"/>
              </a:lnSpc>
              <a:spcBef>
                <a:spcPct val="0"/>
              </a:spcBef>
            </a:pPr>
            <a:r>
              <a:rPr lang="en-US" b="true" sz="1299">
                <a:solidFill>
                  <a:srgbClr val="FFFFFF"/>
                </a:solidFill>
                <a:latin typeface="HK Grotesk Bold"/>
                <a:ea typeface="HK Grotesk Bold"/>
                <a:cs typeface="HK Grotesk Bold"/>
                <a:sym typeface="HK Grotesk Bold"/>
              </a:rPr>
              <a:t>Page 19</a:t>
            </a:r>
          </a:p>
        </p:txBody>
      </p:sp>
      <p:sp>
        <p:nvSpPr>
          <p:cNvPr name="AutoShape 9" id="9"/>
          <p:cNvSpPr/>
          <p:nvPr/>
        </p:nvSpPr>
        <p:spPr>
          <a:xfrm>
            <a:off x="773772" y="1538846"/>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Freeform 2" id="2" descr="Geometric Gradient Rectangle"/>
          <p:cNvSpPr/>
          <p:nvPr/>
        </p:nvSpPr>
        <p:spPr>
          <a:xfrm flipH="false" flipV="false" rot="0">
            <a:off x="0" y="-60937"/>
            <a:ext cx="18288000" cy="10972800"/>
          </a:xfrm>
          <a:custGeom>
            <a:avLst/>
            <a:gdLst/>
            <a:ahLst/>
            <a:cxnLst/>
            <a:rect r="r" b="b" t="t" l="l"/>
            <a:pathLst>
              <a:path h="10972800" w="182880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931655" y="2941933"/>
            <a:ext cx="10010284" cy="0"/>
          </a:xfrm>
          <a:prstGeom prst="line">
            <a:avLst/>
          </a:prstGeom>
          <a:ln cap="flat" w="104775">
            <a:solidFill>
              <a:srgbClr val="973133"/>
            </a:solidFill>
            <a:prstDash val="solid"/>
            <a:headEnd type="none" len="sm" w="sm"/>
            <a:tailEnd type="none" len="sm" w="sm"/>
          </a:ln>
        </p:spPr>
      </p:sp>
      <p:sp>
        <p:nvSpPr>
          <p:cNvPr name="AutoShape 4" id="4"/>
          <p:cNvSpPr/>
          <p:nvPr/>
        </p:nvSpPr>
        <p:spPr>
          <a:xfrm rot="-5400000">
            <a:off x="4058378" y="6839965"/>
            <a:ext cx="4446144" cy="0"/>
          </a:xfrm>
          <a:prstGeom prst="line">
            <a:avLst/>
          </a:prstGeom>
          <a:ln cap="rnd" w="9525">
            <a:solidFill>
              <a:srgbClr val="973133"/>
            </a:solidFill>
            <a:prstDash val="solid"/>
            <a:headEnd type="none" len="sm" w="sm"/>
            <a:tailEnd type="none" len="sm" w="sm"/>
          </a:ln>
        </p:spPr>
      </p:sp>
      <p:sp>
        <p:nvSpPr>
          <p:cNvPr name="AutoShape 5" id="5"/>
          <p:cNvSpPr/>
          <p:nvPr/>
        </p:nvSpPr>
        <p:spPr>
          <a:xfrm rot="-5400000">
            <a:off x="9873289" y="6839965"/>
            <a:ext cx="4446144" cy="0"/>
          </a:xfrm>
          <a:prstGeom prst="line">
            <a:avLst/>
          </a:prstGeom>
          <a:ln cap="rnd" w="9525">
            <a:solidFill>
              <a:srgbClr val="973133"/>
            </a:solidFill>
            <a:prstDash val="solid"/>
            <a:headEnd type="none" len="sm" w="sm"/>
            <a:tailEnd type="none" len="sm" w="sm"/>
          </a:ln>
        </p:spPr>
      </p:sp>
      <p:grpSp>
        <p:nvGrpSpPr>
          <p:cNvPr name="Group 6" id="6"/>
          <p:cNvGrpSpPr/>
          <p:nvPr/>
        </p:nvGrpSpPr>
        <p:grpSpPr>
          <a:xfrm rot="0">
            <a:off x="459059" y="5112972"/>
            <a:ext cx="4875064" cy="3364230"/>
            <a:chOff x="0" y="0"/>
            <a:chExt cx="6500086" cy="4485640"/>
          </a:xfrm>
        </p:grpSpPr>
        <p:sp>
          <p:nvSpPr>
            <p:cNvPr name="TextBox 7" id="7"/>
            <p:cNvSpPr txBox="true"/>
            <p:nvPr/>
          </p:nvSpPr>
          <p:spPr>
            <a:xfrm rot="0">
              <a:off x="0" y="-38100"/>
              <a:ext cx="6500086" cy="647700"/>
            </a:xfrm>
            <a:prstGeom prst="rect">
              <a:avLst/>
            </a:prstGeom>
          </p:spPr>
          <p:txBody>
            <a:bodyPr anchor="t" rtlCol="false" tIns="0" lIns="0" bIns="0" rIns="0">
              <a:spAutoFit/>
            </a:bodyPr>
            <a:lstStyle/>
            <a:p>
              <a:pPr algn="l" marL="0" indent="0" lvl="0">
                <a:lnSpc>
                  <a:spcPts val="3900"/>
                </a:lnSpc>
              </a:pPr>
              <a:r>
                <a:rPr lang="en-US" b="true" sz="3000">
                  <a:solidFill>
                    <a:srgbClr val="000000"/>
                  </a:solidFill>
                  <a:latin typeface="HK Grotesk Bold"/>
                  <a:ea typeface="HK Grotesk Bold"/>
                  <a:cs typeface="HK Grotesk Bold"/>
                  <a:sym typeface="HK Grotesk Bold"/>
                </a:rPr>
                <a:t>Key objectives:</a:t>
              </a:r>
            </a:p>
          </p:txBody>
        </p:sp>
        <p:sp>
          <p:nvSpPr>
            <p:cNvPr name="TextBox 8" id="8"/>
            <p:cNvSpPr txBox="true"/>
            <p:nvPr/>
          </p:nvSpPr>
          <p:spPr>
            <a:xfrm rot="0">
              <a:off x="0" y="835025"/>
              <a:ext cx="6231539" cy="3650615"/>
            </a:xfrm>
            <a:prstGeom prst="rect">
              <a:avLst/>
            </a:prstGeom>
          </p:spPr>
          <p:txBody>
            <a:bodyPr anchor="t" rtlCol="false" tIns="0" lIns="0" bIns="0" rIns="0">
              <a:spAutoFit/>
            </a:bodyPr>
            <a:lstStyle/>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What were the impacts of hospitalizations due overdose?</a:t>
              </a:r>
            </a:p>
            <a:p>
              <a:pPr algn="l">
                <a:lnSpc>
                  <a:spcPts val="2730"/>
                </a:lnSpc>
              </a:pP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Which age and sex demographics were most affected by overdoses?</a:t>
              </a:r>
            </a:p>
            <a:p>
              <a:pPr algn="l">
                <a:lnSpc>
                  <a:spcPts val="2730"/>
                </a:lnSpc>
              </a:pP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Is there a certain time of year or season in which overdoses occur?</a:t>
              </a:r>
            </a:p>
          </p:txBody>
        </p:sp>
      </p:grpSp>
      <p:grpSp>
        <p:nvGrpSpPr>
          <p:cNvPr name="Group 9" id="9"/>
          <p:cNvGrpSpPr/>
          <p:nvPr/>
        </p:nvGrpSpPr>
        <p:grpSpPr>
          <a:xfrm rot="0">
            <a:off x="12432501" y="5090614"/>
            <a:ext cx="5573768" cy="4450080"/>
            <a:chOff x="0" y="0"/>
            <a:chExt cx="7431690" cy="5933440"/>
          </a:xfrm>
        </p:grpSpPr>
        <p:sp>
          <p:nvSpPr>
            <p:cNvPr name="TextBox 10" id="10"/>
            <p:cNvSpPr txBox="true"/>
            <p:nvPr/>
          </p:nvSpPr>
          <p:spPr>
            <a:xfrm rot="0">
              <a:off x="0" y="-38100"/>
              <a:ext cx="7431690" cy="647700"/>
            </a:xfrm>
            <a:prstGeom prst="rect">
              <a:avLst/>
            </a:prstGeom>
          </p:spPr>
          <p:txBody>
            <a:bodyPr anchor="t" rtlCol="false" tIns="0" lIns="0" bIns="0" rIns="0">
              <a:spAutoFit/>
            </a:bodyPr>
            <a:lstStyle/>
            <a:p>
              <a:pPr algn="l" marL="0" indent="0" lvl="0">
                <a:lnSpc>
                  <a:spcPts val="3900"/>
                </a:lnSpc>
              </a:pPr>
              <a:r>
                <a:rPr lang="en-US" b="true" sz="3000">
                  <a:solidFill>
                    <a:srgbClr val="000000"/>
                  </a:solidFill>
                  <a:latin typeface="HK Grotesk Bold"/>
                  <a:ea typeface="HK Grotesk Bold"/>
                  <a:cs typeface="HK Grotesk Bold"/>
                  <a:sym typeface="HK Grotesk Bold"/>
                </a:rPr>
                <a:t>Data Sources:</a:t>
              </a:r>
            </a:p>
          </p:txBody>
        </p:sp>
        <p:sp>
          <p:nvSpPr>
            <p:cNvPr name="TextBox 11" id="11"/>
            <p:cNvSpPr txBox="true"/>
            <p:nvPr/>
          </p:nvSpPr>
          <p:spPr>
            <a:xfrm rot="0">
              <a:off x="0" y="835025"/>
              <a:ext cx="7431690" cy="5098415"/>
            </a:xfrm>
            <a:prstGeom prst="rect">
              <a:avLst/>
            </a:prstGeom>
          </p:spPr>
          <p:txBody>
            <a:bodyPr anchor="t" rtlCol="false" tIns="0" lIns="0" bIns="0" rIns="0">
              <a:spAutoFit/>
            </a:bodyPr>
            <a:lstStyle/>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CDC - DOSE Dashboard: Nonfatal Overdose Emergency Department and Inpatient Hospitalization Discharge Data</a:t>
              </a:r>
            </a:p>
            <a:p>
              <a:pPr algn="l" marL="777243" indent="-259081" lvl="2">
                <a:lnSpc>
                  <a:spcPts val="2340"/>
                </a:lnSpc>
                <a:buFont typeface="Arial"/>
                <a:buChar char="⚬"/>
              </a:pPr>
              <a:r>
                <a:rPr lang="en-US" b="true" sz="1800">
                  <a:solidFill>
                    <a:srgbClr val="000000"/>
                  </a:solidFill>
                  <a:latin typeface="HK Grotesk Bold"/>
                  <a:ea typeface="HK Grotesk Bold"/>
                  <a:cs typeface="HK Grotesk Bold"/>
                  <a:sym typeface="HK Grotesk Bold"/>
                </a:rPr>
                <a:t> 35 states share level patient data. 32 states sharing both in-patent and emergency dept. data. 3 states only sharing in-patient data. </a:t>
              </a:r>
            </a:p>
            <a:p>
              <a:pPr algn="l" marL="777243" indent="-259081" lvl="2">
                <a:lnSpc>
                  <a:spcPts val="2340"/>
                </a:lnSpc>
                <a:buFont typeface="Arial"/>
                <a:buChar char="⚬"/>
              </a:pPr>
              <a:r>
                <a:rPr lang="en-US" b="true" sz="1800">
                  <a:solidFill>
                    <a:srgbClr val="000000"/>
                  </a:solidFill>
                  <a:latin typeface="HK Grotesk Bold"/>
                  <a:ea typeface="HK Grotesk Bold"/>
                  <a:cs typeface="HK Grotesk Bold"/>
                  <a:sym typeface="HK Grotesk Bold"/>
                </a:rPr>
                <a:t>2018 - 2021 fentanyl data totaling 2,413 records have been suppressed or not provided due to HIPPA laws.</a:t>
              </a:r>
            </a:p>
            <a:p>
              <a:pPr algn="l">
                <a:lnSpc>
                  <a:spcPts val="2730"/>
                </a:lnSpc>
              </a:pP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National Center for Health Statistics</a:t>
              </a: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National Institute on Drug Abuse</a:t>
              </a:r>
            </a:p>
          </p:txBody>
        </p:sp>
      </p:grpSp>
      <p:grpSp>
        <p:nvGrpSpPr>
          <p:cNvPr name="Group 12" id="12"/>
          <p:cNvGrpSpPr/>
          <p:nvPr/>
        </p:nvGrpSpPr>
        <p:grpSpPr>
          <a:xfrm rot="0">
            <a:off x="6688093" y="5125672"/>
            <a:ext cx="5403506" cy="1306830"/>
            <a:chOff x="0" y="0"/>
            <a:chExt cx="7204675" cy="1742440"/>
          </a:xfrm>
        </p:grpSpPr>
        <p:sp>
          <p:nvSpPr>
            <p:cNvPr name="TextBox 13" id="13"/>
            <p:cNvSpPr txBox="true"/>
            <p:nvPr/>
          </p:nvSpPr>
          <p:spPr>
            <a:xfrm rot="0">
              <a:off x="0" y="-38100"/>
              <a:ext cx="7204675" cy="647700"/>
            </a:xfrm>
            <a:prstGeom prst="rect">
              <a:avLst/>
            </a:prstGeom>
          </p:spPr>
          <p:txBody>
            <a:bodyPr anchor="t" rtlCol="false" tIns="0" lIns="0" bIns="0" rIns="0">
              <a:spAutoFit/>
            </a:bodyPr>
            <a:lstStyle/>
            <a:p>
              <a:pPr algn="l" marL="0" indent="0" lvl="0">
                <a:lnSpc>
                  <a:spcPts val="3900"/>
                </a:lnSpc>
              </a:pPr>
              <a:r>
                <a:rPr lang="en-US" b="true" sz="3000">
                  <a:solidFill>
                    <a:srgbClr val="000000"/>
                  </a:solidFill>
                  <a:latin typeface="HK Grotesk Bold"/>
                  <a:ea typeface="HK Grotesk Bold"/>
                  <a:cs typeface="HK Grotesk Bold"/>
                  <a:sym typeface="HK Grotesk Bold"/>
                </a:rPr>
                <a:t>Technologies Used:</a:t>
              </a:r>
            </a:p>
          </p:txBody>
        </p:sp>
        <p:sp>
          <p:nvSpPr>
            <p:cNvPr name="TextBox 14" id="14"/>
            <p:cNvSpPr txBox="true"/>
            <p:nvPr/>
          </p:nvSpPr>
          <p:spPr>
            <a:xfrm rot="0">
              <a:off x="0" y="835025"/>
              <a:ext cx="6301333" cy="907415"/>
            </a:xfrm>
            <a:prstGeom prst="rect">
              <a:avLst/>
            </a:prstGeom>
          </p:spPr>
          <p:txBody>
            <a:bodyPr anchor="t" rtlCol="false" tIns="0" lIns="0" bIns="0" rIns="0">
              <a:spAutoFit/>
            </a:bodyPr>
            <a:lstStyle/>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Python</a:t>
              </a:r>
            </a:p>
            <a:p>
              <a:pPr algn="l" marL="453390" indent="-226695" lvl="1">
                <a:lnSpc>
                  <a:spcPts val="2730"/>
                </a:lnSpc>
                <a:buFont typeface="Arial"/>
                <a:buChar char="•"/>
              </a:pPr>
              <a:r>
                <a:rPr lang="en-US" b="true" sz="2100">
                  <a:solidFill>
                    <a:srgbClr val="000000"/>
                  </a:solidFill>
                  <a:latin typeface="HK Grotesk Bold"/>
                  <a:ea typeface="HK Grotesk Bold"/>
                  <a:cs typeface="HK Grotesk Bold"/>
                  <a:sym typeface="HK Grotesk Bold"/>
                </a:rPr>
                <a:t>Excel</a:t>
              </a:r>
            </a:p>
          </p:txBody>
        </p:sp>
      </p:grpSp>
      <p:sp>
        <p:nvSpPr>
          <p:cNvPr name="AutoShape 15" id="15"/>
          <p:cNvSpPr/>
          <p:nvPr/>
        </p:nvSpPr>
        <p:spPr>
          <a:xfrm>
            <a:off x="6688093" y="5602532"/>
            <a:ext cx="4582030" cy="0"/>
          </a:xfrm>
          <a:prstGeom prst="line">
            <a:avLst/>
          </a:prstGeom>
          <a:ln cap="flat" w="38100">
            <a:solidFill>
              <a:srgbClr val="973133"/>
            </a:solidFill>
            <a:prstDash val="sysDash"/>
            <a:headEnd type="none" len="sm" w="sm"/>
            <a:tailEnd type="none" len="sm" w="sm"/>
          </a:ln>
        </p:spPr>
      </p:sp>
      <p:sp>
        <p:nvSpPr>
          <p:cNvPr name="AutoShape 16" id="16"/>
          <p:cNvSpPr/>
          <p:nvPr/>
        </p:nvSpPr>
        <p:spPr>
          <a:xfrm flipV="true">
            <a:off x="459059" y="5602532"/>
            <a:ext cx="5127233" cy="19050"/>
          </a:xfrm>
          <a:prstGeom prst="line">
            <a:avLst/>
          </a:prstGeom>
          <a:ln cap="flat" w="38100">
            <a:solidFill>
              <a:srgbClr val="973133"/>
            </a:solidFill>
            <a:prstDash val="sysDash"/>
            <a:headEnd type="none" len="sm" w="sm"/>
            <a:tailEnd type="none" len="sm" w="sm"/>
          </a:ln>
        </p:spPr>
      </p:sp>
      <p:sp>
        <p:nvSpPr>
          <p:cNvPr name="AutoShape 17" id="17"/>
          <p:cNvSpPr/>
          <p:nvPr/>
        </p:nvSpPr>
        <p:spPr>
          <a:xfrm>
            <a:off x="12432501" y="5597112"/>
            <a:ext cx="5264589" cy="5421"/>
          </a:xfrm>
          <a:prstGeom prst="line">
            <a:avLst/>
          </a:prstGeom>
          <a:ln cap="flat" w="38100">
            <a:solidFill>
              <a:srgbClr val="973133"/>
            </a:solidFill>
            <a:prstDash val="sysDash"/>
            <a:headEnd type="none" len="sm" w="sm"/>
            <a:tailEnd type="none" len="sm" w="sm"/>
          </a:ln>
        </p:spPr>
      </p:sp>
      <p:sp>
        <p:nvSpPr>
          <p:cNvPr name="TextBox 18" id="18"/>
          <p:cNvSpPr txBox="true"/>
          <p:nvPr/>
        </p:nvSpPr>
        <p:spPr>
          <a:xfrm rot="0">
            <a:off x="6661017" y="7058479"/>
            <a:ext cx="2121991" cy="1053465"/>
          </a:xfrm>
          <a:prstGeom prst="rect">
            <a:avLst/>
          </a:prstGeom>
        </p:spPr>
        <p:txBody>
          <a:bodyPr anchor="t" rtlCol="false" tIns="0" lIns="0" bIns="0" rIns="0">
            <a:spAutoFit/>
          </a:bodyPr>
          <a:lstStyle/>
          <a:p>
            <a:pPr algn="l" marL="0" indent="0" lvl="0">
              <a:lnSpc>
                <a:spcPts val="3900"/>
              </a:lnSpc>
              <a:spcBef>
                <a:spcPct val="0"/>
              </a:spcBef>
            </a:pPr>
            <a:r>
              <a:rPr lang="en-US" b="true" sz="3000" strike="noStrike" u="none">
                <a:solidFill>
                  <a:srgbClr val="000000"/>
                </a:solidFill>
                <a:latin typeface="HK Grotesk Bold"/>
                <a:ea typeface="HK Grotesk Bold"/>
                <a:cs typeface="HK Grotesk Bold"/>
                <a:sym typeface="HK Grotesk Bold"/>
              </a:rPr>
              <a:t>Time Frame:</a:t>
            </a:r>
          </a:p>
          <a:p>
            <a:pPr algn="l" marL="0" indent="0" lvl="0">
              <a:lnSpc>
                <a:spcPts val="1690"/>
              </a:lnSpc>
              <a:spcBef>
                <a:spcPct val="0"/>
              </a:spcBef>
            </a:pPr>
          </a:p>
          <a:p>
            <a:pPr algn="l" marL="0" indent="0" lvl="0">
              <a:lnSpc>
                <a:spcPts val="2730"/>
              </a:lnSpc>
              <a:spcBef>
                <a:spcPct val="0"/>
              </a:spcBef>
            </a:pPr>
            <a:r>
              <a:rPr lang="en-US" b="true" sz="2100" strike="noStrike" u="none">
                <a:solidFill>
                  <a:srgbClr val="000000"/>
                </a:solidFill>
                <a:latin typeface="HK Grotesk Bold"/>
                <a:ea typeface="HK Grotesk Bold"/>
                <a:cs typeface="HK Grotesk Bold"/>
                <a:sym typeface="HK Grotesk Bold"/>
              </a:rPr>
              <a:t>2018 - 2023</a:t>
            </a:r>
          </a:p>
        </p:txBody>
      </p:sp>
      <p:sp>
        <p:nvSpPr>
          <p:cNvPr name="AutoShape 19" id="19"/>
          <p:cNvSpPr/>
          <p:nvPr/>
        </p:nvSpPr>
        <p:spPr>
          <a:xfrm>
            <a:off x="6661017" y="7604261"/>
            <a:ext cx="4609105" cy="0"/>
          </a:xfrm>
          <a:prstGeom prst="line">
            <a:avLst/>
          </a:prstGeom>
          <a:ln cap="flat" w="38100">
            <a:solidFill>
              <a:srgbClr val="973133"/>
            </a:solidFill>
            <a:prstDash val="sysDash"/>
            <a:headEnd type="none" len="sm" w="sm"/>
            <a:tailEnd type="none" len="sm" w="sm"/>
          </a:ln>
        </p:spPr>
      </p:sp>
      <p:sp>
        <p:nvSpPr>
          <p:cNvPr name="Freeform 20" id="20"/>
          <p:cNvSpPr/>
          <p:nvPr/>
        </p:nvSpPr>
        <p:spPr>
          <a:xfrm flipH="false" flipV="false" rot="0">
            <a:off x="12948596" y="625043"/>
            <a:ext cx="4748494" cy="3163684"/>
          </a:xfrm>
          <a:custGeom>
            <a:avLst/>
            <a:gdLst/>
            <a:ahLst/>
            <a:cxnLst/>
            <a:rect r="r" b="b" t="t" l="l"/>
            <a:pathLst>
              <a:path h="3163684" w="4748494">
                <a:moveTo>
                  <a:pt x="0" y="0"/>
                </a:moveTo>
                <a:lnTo>
                  <a:pt x="4748494" y="0"/>
                </a:lnTo>
                <a:lnTo>
                  <a:pt x="4748494" y="3163684"/>
                </a:lnTo>
                <a:lnTo>
                  <a:pt x="0" y="3163684"/>
                </a:lnTo>
                <a:lnTo>
                  <a:pt x="0" y="0"/>
                </a:lnTo>
                <a:close/>
              </a:path>
            </a:pathLst>
          </a:custGeom>
          <a:blipFill>
            <a:blip r:embed="rId4">
              <a:alphaModFix amt="84000"/>
            </a:blip>
            <a:stretch>
              <a:fillRect l="0" t="0" r="0" b="0"/>
            </a:stretch>
          </a:blipFill>
        </p:spPr>
      </p:sp>
      <p:sp>
        <p:nvSpPr>
          <p:cNvPr name="TextBox 21" id="21"/>
          <p:cNvSpPr txBox="true"/>
          <p:nvPr/>
        </p:nvSpPr>
        <p:spPr>
          <a:xfrm rot="0">
            <a:off x="931655" y="1511560"/>
            <a:ext cx="11159944" cy="1381125"/>
          </a:xfrm>
          <a:prstGeom prst="rect">
            <a:avLst/>
          </a:prstGeom>
        </p:spPr>
        <p:txBody>
          <a:bodyPr anchor="t" rtlCol="false" tIns="0" lIns="0" bIns="0" rIns="0">
            <a:spAutoFit/>
          </a:bodyPr>
          <a:lstStyle/>
          <a:p>
            <a:pPr algn="l" marL="0" indent="0" lvl="0">
              <a:lnSpc>
                <a:spcPts val="10800"/>
              </a:lnSpc>
            </a:pPr>
            <a:r>
              <a:rPr lang="en-US" b="true" sz="9000">
                <a:solidFill>
                  <a:srgbClr val="000000"/>
                </a:solidFill>
                <a:latin typeface="HK Grotesk Bold"/>
                <a:ea typeface="HK Grotesk Bold"/>
                <a:cs typeface="HK Grotesk Bold"/>
                <a:sym typeface="HK Grotesk Bold"/>
              </a:rPr>
              <a:t>Project Overview</a:t>
            </a:r>
          </a:p>
        </p:txBody>
      </p:sp>
      <p:sp>
        <p:nvSpPr>
          <p:cNvPr name="TextBox 22" id="22"/>
          <p:cNvSpPr txBox="true"/>
          <p:nvPr/>
        </p:nvSpPr>
        <p:spPr>
          <a:xfrm rot="0">
            <a:off x="17323606" y="9700688"/>
            <a:ext cx="152400" cy="200025"/>
          </a:xfrm>
          <a:prstGeom prst="rect">
            <a:avLst/>
          </a:prstGeom>
        </p:spPr>
        <p:txBody>
          <a:bodyPr anchor="t" rtlCol="false" tIns="0" lIns="0" bIns="0" rIns="0" wrap="none">
            <a:spAutoFit/>
          </a:bodyPr>
          <a:lstStyle/>
          <a:p>
            <a:pPr algn="ctr">
              <a:lnSpc>
                <a:spcPts val="2799"/>
              </a:lnSpc>
              <a:spcBef>
                <a:spcPct val="0"/>
              </a:spcBef>
            </a:pPr>
            <a:r>
              <a:rPr lang="en-US" b="true" sz="1999">
                <a:solidFill>
                  <a:srgbClr val="000000"/>
                </a:solidFill>
                <a:latin typeface="HK Grotesk Bold"/>
                <a:ea typeface="HK Grotesk Bold"/>
                <a:cs typeface="HK Grotesk Bold"/>
                <a:sym typeface="HK Grotesk Bold"/>
              </a:rPr>
              <a:t>Page 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62" y="0"/>
            <a:ext cx="18297525" cy="10287000"/>
          </a:xfrm>
          <a:custGeom>
            <a:avLst/>
            <a:gdLst/>
            <a:ahLst/>
            <a:cxnLst/>
            <a:rect r="r" b="b" t="t" l="l"/>
            <a:pathLst>
              <a:path h="10287000" w="18297525">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56231" y="6344615"/>
            <a:ext cx="7387769" cy="1431841"/>
          </a:xfrm>
          <a:prstGeom prst="rect">
            <a:avLst/>
          </a:prstGeom>
        </p:spPr>
        <p:txBody>
          <a:bodyPr anchor="t" rtlCol="false" tIns="0" lIns="0" bIns="0" rIns="0">
            <a:spAutoFit/>
          </a:bodyPr>
          <a:lstStyle/>
          <a:p>
            <a:pPr algn="just" marL="0" indent="0" lvl="0">
              <a:lnSpc>
                <a:spcPts val="11338"/>
              </a:lnSpc>
              <a:spcBef>
                <a:spcPct val="0"/>
              </a:spcBef>
            </a:pPr>
            <a:r>
              <a:rPr lang="en-US" b="true" sz="9448">
                <a:solidFill>
                  <a:srgbClr val="FFFFFF"/>
                </a:solidFill>
                <a:latin typeface="HK Grotesk Bold"/>
                <a:ea typeface="HK Grotesk Bold"/>
                <a:cs typeface="HK Grotesk Bold"/>
                <a:sym typeface="HK Grotesk Bold"/>
              </a:rPr>
              <a:t>Thank you!</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grpSp>
        <p:nvGrpSpPr>
          <p:cNvPr name="Group 2" id="2"/>
          <p:cNvGrpSpPr/>
          <p:nvPr/>
        </p:nvGrpSpPr>
        <p:grpSpPr>
          <a:xfrm rot="0">
            <a:off x="7213734" y="1575810"/>
            <a:ext cx="10962390" cy="7135380"/>
            <a:chOff x="0" y="0"/>
            <a:chExt cx="2887214" cy="1879277"/>
          </a:xfrm>
        </p:grpSpPr>
        <p:sp>
          <p:nvSpPr>
            <p:cNvPr name="Freeform 3" id="3"/>
            <p:cNvSpPr/>
            <p:nvPr/>
          </p:nvSpPr>
          <p:spPr>
            <a:xfrm flipH="false" flipV="false" rot="0">
              <a:off x="0" y="0"/>
              <a:ext cx="2887214" cy="1879277"/>
            </a:xfrm>
            <a:custGeom>
              <a:avLst/>
              <a:gdLst/>
              <a:ahLst/>
              <a:cxnLst/>
              <a:rect r="r" b="b" t="t" l="l"/>
              <a:pathLst>
                <a:path h="1879277" w="2887214">
                  <a:moveTo>
                    <a:pt x="57204" y="0"/>
                  </a:moveTo>
                  <a:lnTo>
                    <a:pt x="2830009" y="0"/>
                  </a:lnTo>
                  <a:cubicBezTo>
                    <a:pt x="2861602" y="0"/>
                    <a:pt x="2887214" y="25611"/>
                    <a:pt x="2887214" y="57204"/>
                  </a:cubicBezTo>
                  <a:lnTo>
                    <a:pt x="2887214" y="1822073"/>
                  </a:lnTo>
                  <a:cubicBezTo>
                    <a:pt x="2887214" y="1837244"/>
                    <a:pt x="2881187" y="1851794"/>
                    <a:pt x="2870459" y="1862522"/>
                  </a:cubicBezTo>
                  <a:cubicBezTo>
                    <a:pt x="2859731" y="1873250"/>
                    <a:pt x="2845181" y="1879277"/>
                    <a:pt x="2830009" y="1879277"/>
                  </a:cubicBezTo>
                  <a:lnTo>
                    <a:pt x="57204" y="1879277"/>
                  </a:lnTo>
                  <a:cubicBezTo>
                    <a:pt x="42033" y="1879277"/>
                    <a:pt x="27483" y="1873250"/>
                    <a:pt x="16755" y="1862522"/>
                  </a:cubicBezTo>
                  <a:cubicBezTo>
                    <a:pt x="6027" y="1851794"/>
                    <a:pt x="0" y="1837244"/>
                    <a:pt x="0" y="1822073"/>
                  </a:cubicBezTo>
                  <a:lnTo>
                    <a:pt x="0" y="57204"/>
                  </a:lnTo>
                  <a:cubicBezTo>
                    <a:pt x="0" y="42033"/>
                    <a:pt x="6027" y="27483"/>
                    <a:pt x="16755" y="16755"/>
                  </a:cubicBezTo>
                  <a:cubicBezTo>
                    <a:pt x="27483" y="6027"/>
                    <a:pt x="42033" y="0"/>
                    <a:pt x="57204" y="0"/>
                  </a:cubicBezTo>
                  <a:close/>
                </a:path>
              </a:pathLst>
            </a:custGeom>
            <a:solidFill>
              <a:srgbClr val="1B1918"/>
            </a:solidFill>
          </p:spPr>
        </p:sp>
        <p:sp>
          <p:nvSpPr>
            <p:cNvPr name="TextBox 4" id="4"/>
            <p:cNvSpPr txBox="true"/>
            <p:nvPr/>
          </p:nvSpPr>
          <p:spPr>
            <a:xfrm>
              <a:off x="0" y="-66675"/>
              <a:ext cx="2887214" cy="1945952"/>
            </a:xfrm>
            <a:prstGeom prst="rect">
              <a:avLst/>
            </a:prstGeom>
          </p:spPr>
          <p:txBody>
            <a:bodyPr anchor="ctr" rtlCol="false" tIns="50800" lIns="50800" bIns="50800" rIns="50800"/>
            <a:lstStyle/>
            <a:p>
              <a:pPr algn="ctr">
                <a:lnSpc>
                  <a:spcPts val="3150"/>
                </a:lnSpc>
              </a:pPr>
            </a:p>
          </p:txBody>
        </p:sp>
      </p:grpSp>
      <p:sp>
        <p:nvSpPr>
          <p:cNvPr name="AutoShape 5" id="5"/>
          <p:cNvSpPr/>
          <p:nvPr/>
        </p:nvSpPr>
        <p:spPr>
          <a:xfrm>
            <a:off x="1384300" y="4937861"/>
            <a:ext cx="4611969" cy="0"/>
          </a:xfrm>
          <a:prstGeom prst="line">
            <a:avLst/>
          </a:prstGeom>
          <a:ln cap="flat" w="38100">
            <a:solidFill>
              <a:srgbClr val="1B1918"/>
            </a:solidFill>
            <a:prstDash val="solid"/>
            <a:headEnd type="none" len="sm" w="sm"/>
            <a:tailEnd type="none" len="sm" w="sm"/>
          </a:ln>
        </p:spPr>
      </p:sp>
      <p:grpSp>
        <p:nvGrpSpPr>
          <p:cNvPr name="Group 6" id="6"/>
          <p:cNvGrpSpPr/>
          <p:nvPr/>
        </p:nvGrpSpPr>
        <p:grpSpPr>
          <a:xfrm rot="0">
            <a:off x="12906707" y="1913854"/>
            <a:ext cx="5009189" cy="6459291"/>
            <a:chOff x="0" y="0"/>
            <a:chExt cx="812800" cy="1048096"/>
          </a:xfrm>
        </p:grpSpPr>
        <p:sp>
          <p:nvSpPr>
            <p:cNvPr name="Freeform 7" id="7"/>
            <p:cNvSpPr/>
            <p:nvPr/>
          </p:nvSpPr>
          <p:spPr>
            <a:xfrm flipH="false" flipV="false" rot="0">
              <a:off x="0" y="0"/>
              <a:ext cx="812800" cy="1048096"/>
            </a:xfrm>
            <a:custGeom>
              <a:avLst/>
              <a:gdLst/>
              <a:ahLst/>
              <a:cxnLst/>
              <a:rect r="r" b="b" t="t" l="l"/>
              <a:pathLst>
                <a:path h="1048096" w="812800">
                  <a:moveTo>
                    <a:pt x="0" y="0"/>
                  </a:moveTo>
                  <a:lnTo>
                    <a:pt x="812800" y="0"/>
                  </a:lnTo>
                  <a:lnTo>
                    <a:pt x="812800" y="1048096"/>
                  </a:lnTo>
                  <a:lnTo>
                    <a:pt x="0" y="1048096"/>
                  </a:lnTo>
                  <a:close/>
                </a:path>
              </a:pathLst>
            </a:custGeom>
            <a:blipFill>
              <a:blip r:embed="rId2"/>
              <a:stretch>
                <a:fillRect l="-1606" t="0" r="-1606" b="0"/>
              </a:stretch>
            </a:blipFill>
          </p:spPr>
        </p:sp>
      </p:grpSp>
      <p:sp>
        <p:nvSpPr>
          <p:cNvPr name="Freeform 8" id="8"/>
          <p:cNvSpPr/>
          <p:nvPr/>
        </p:nvSpPr>
        <p:spPr>
          <a:xfrm flipH="false" flipV="false" rot="0">
            <a:off x="3764489" y="-218718"/>
            <a:ext cx="3972573" cy="3838499"/>
          </a:xfrm>
          <a:custGeom>
            <a:avLst/>
            <a:gdLst/>
            <a:ahLst/>
            <a:cxnLst/>
            <a:rect r="r" b="b" t="t" l="l"/>
            <a:pathLst>
              <a:path h="3838499" w="3972573">
                <a:moveTo>
                  <a:pt x="0" y="0"/>
                </a:moveTo>
                <a:lnTo>
                  <a:pt x="3972573" y="0"/>
                </a:lnTo>
                <a:lnTo>
                  <a:pt x="3972573" y="3838499"/>
                </a:lnTo>
                <a:lnTo>
                  <a:pt x="0" y="3838499"/>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7531100" y="1913854"/>
            <a:ext cx="5009189" cy="6459291"/>
            <a:chOff x="0" y="0"/>
            <a:chExt cx="812800" cy="1048096"/>
          </a:xfrm>
        </p:grpSpPr>
        <p:sp>
          <p:nvSpPr>
            <p:cNvPr name="Freeform 10" id="10"/>
            <p:cNvSpPr/>
            <p:nvPr/>
          </p:nvSpPr>
          <p:spPr>
            <a:xfrm flipH="false" flipV="false" rot="0">
              <a:off x="0" y="0"/>
              <a:ext cx="812800" cy="1048096"/>
            </a:xfrm>
            <a:custGeom>
              <a:avLst/>
              <a:gdLst/>
              <a:ahLst/>
              <a:cxnLst/>
              <a:rect r="r" b="b" t="t" l="l"/>
              <a:pathLst>
                <a:path h="1048096" w="812800">
                  <a:moveTo>
                    <a:pt x="0" y="0"/>
                  </a:moveTo>
                  <a:lnTo>
                    <a:pt x="812800" y="0"/>
                  </a:lnTo>
                  <a:lnTo>
                    <a:pt x="812800" y="1048096"/>
                  </a:lnTo>
                  <a:lnTo>
                    <a:pt x="0" y="1048096"/>
                  </a:lnTo>
                  <a:close/>
                </a:path>
              </a:pathLst>
            </a:custGeom>
            <a:blipFill>
              <a:blip r:embed="rId5"/>
              <a:stretch>
                <a:fillRect l="0" t="-952" r="0" b="-952"/>
              </a:stretch>
            </a:blipFill>
          </p:spPr>
        </p:sp>
      </p:grpSp>
      <p:sp>
        <p:nvSpPr>
          <p:cNvPr name="TextBox 11" id="11"/>
          <p:cNvSpPr txBox="true"/>
          <p:nvPr/>
        </p:nvSpPr>
        <p:spPr>
          <a:xfrm rot="0">
            <a:off x="1384300" y="3724556"/>
            <a:ext cx="5122944" cy="1017746"/>
          </a:xfrm>
          <a:prstGeom prst="rect">
            <a:avLst/>
          </a:prstGeom>
        </p:spPr>
        <p:txBody>
          <a:bodyPr anchor="t" rtlCol="false" tIns="0" lIns="0" bIns="0" rIns="0">
            <a:spAutoFit/>
          </a:bodyPr>
          <a:lstStyle/>
          <a:p>
            <a:pPr algn="l" marL="0" indent="0" lvl="0">
              <a:lnSpc>
                <a:spcPts val="7796"/>
              </a:lnSpc>
            </a:pPr>
            <a:r>
              <a:rPr lang="en-US" b="true" sz="7425">
                <a:solidFill>
                  <a:srgbClr val="FFFFFF"/>
                </a:solidFill>
                <a:latin typeface="Canva Sans Bold"/>
                <a:ea typeface="Canva Sans Bold"/>
                <a:cs typeface="Canva Sans Bold"/>
                <a:sym typeface="Canva Sans Bold"/>
              </a:rPr>
              <a:t>Inspiration</a:t>
            </a:r>
          </a:p>
        </p:txBody>
      </p:sp>
      <p:sp>
        <p:nvSpPr>
          <p:cNvPr name="TextBox 12" id="12"/>
          <p:cNvSpPr txBox="true"/>
          <p:nvPr/>
        </p:nvSpPr>
        <p:spPr>
          <a:xfrm rot="0">
            <a:off x="1028700" y="5321753"/>
            <a:ext cx="5471577" cy="3051393"/>
          </a:xfrm>
          <a:prstGeom prst="rect">
            <a:avLst/>
          </a:prstGeom>
        </p:spPr>
        <p:txBody>
          <a:bodyPr anchor="t" rtlCol="false" tIns="0" lIns="0" bIns="0" rIns="0">
            <a:spAutoFit/>
          </a:bodyPr>
          <a:lstStyle/>
          <a:p>
            <a:pPr algn="ctr" marL="0" indent="0" lvl="0">
              <a:lnSpc>
                <a:spcPts val="3487"/>
              </a:lnSpc>
            </a:pPr>
            <a:r>
              <a:rPr lang="en-US" b="true" sz="2491">
                <a:solidFill>
                  <a:srgbClr val="000000"/>
                </a:solidFill>
                <a:latin typeface="HK Grotesk Bold"/>
                <a:ea typeface="HK Grotesk Bold"/>
                <a:cs typeface="HK Grotesk Bold"/>
                <a:sym typeface="HK Grotesk Bold"/>
              </a:rPr>
              <a:t>On November 14, 2023, my younge</a:t>
            </a:r>
            <a:r>
              <a:rPr lang="en-US" b="true" sz="2491">
                <a:solidFill>
                  <a:srgbClr val="000000"/>
                </a:solidFill>
                <a:latin typeface="HK Grotesk Bold"/>
                <a:ea typeface="HK Grotesk Bold"/>
                <a:cs typeface="HK Grotesk Bold"/>
                <a:sym typeface="HK Grotesk Bold"/>
              </a:rPr>
              <a:t>r brother Darnell died of an cocaine and fentanyl overdose. He was only 32 years old. His addiction was brought on by a near-fatal car crash that led to the use of these drugs to cope with the pain.</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3</a:t>
            </a:r>
          </a:p>
        </p:txBody>
      </p:sp>
      <p:sp>
        <p:nvSpPr>
          <p:cNvPr name="TextBox 14" id="14"/>
          <p:cNvSpPr txBox="true"/>
          <p:nvPr/>
        </p:nvSpPr>
        <p:spPr>
          <a:xfrm rot="0">
            <a:off x="0" y="8663565"/>
            <a:ext cx="7528977" cy="1054100"/>
          </a:xfrm>
          <a:prstGeom prst="rect">
            <a:avLst/>
          </a:prstGeom>
        </p:spPr>
        <p:txBody>
          <a:bodyPr anchor="t" rtlCol="false" tIns="0" lIns="0" bIns="0" rIns="0">
            <a:spAutoFit/>
          </a:bodyPr>
          <a:lstStyle/>
          <a:p>
            <a:pPr algn="ctr">
              <a:lnSpc>
                <a:spcPts val="2800"/>
              </a:lnSpc>
              <a:spcBef>
                <a:spcPct val="0"/>
              </a:spcBef>
            </a:pPr>
            <a:r>
              <a:rPr lang="en-US" sz="2000" i="true">
                <a:solidFill>
                  <a:srgbClr val="000000"/>
                </a:solidFill>
                <a:latin typeface="Canva Sans Italics"/>
                <a:ea typeface="Canva Sans Italics"/>
                <a:cs typeface="Canva Sans Italics"/>
                <a:sym typeface="Canva Sans Italics"/>
              </a:rPr>
              <a:t>To date </a:t>
            </a:r>
            <a:r>
              <a:rPr lang="en-US" sz="2000" i="true">
                <a:solidFill>
                  <a:srgbClr val="000000"/>
                </a:solidFill>
                <a:latin typeface="Canva Sans Italics"/>
                <a:ea typeface="Canva Sans Italics"/>
                <a:cs typeface="Canva Sans Italics"/>
                <a:sym typeface="Canva Sans Italics"/>
              </a:rPr>
              <a:t>of this analysis there were a reported </a:t>
            </a:r>
            <a:r>
              <a:rPr lang="en-US" b="true" sz="2000" i="true">
                <a:solidFill>
                  <a:srgbClr val="000000"/>
                </a:solidFill>
                <a:latin typeface="Canva Sans Bold Italics"/>
                <a:ea typeface="Canva Sans Bold Italics"/>
                <a:cs typeface="Canva Sans Bold Italics"/>
                <a:sym typeface="Canva Sans Bold Italics"/>
              </a:rPr>
              <a:t>1,312,670</a:t>
            </a:r>
            <a:r>
              <a:rPr lang="en-US" sz="2000" i="true">
                <a:solidFill>
                  <a:srgbClr val="000000"/>
                </a:solidFill>
                <a:latin typeface="Canva Sans Italics"/>
                <a:ea typeface="Canva Sans Italics"/>
                <a:cs typeface="Canva Sans Italics"/>
                <a:sym typeface="Canva Sans Italics"/>
              </a:rPr>
              <a:t> deaths from cocaine and fentanyl overdose in the US from 2018 - 2023.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Geometric Gradient Blob Pattern"/>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4300" y="1553033"/>
            <a:ext cx="5122944" cy="3189270"/>
          </a:xfrm>
          <a:prstGeom prst="rect">
            <a:avLst/>
          </a:prstGeom>
        </p:spPr>
        <p:txBody>
          <a:bodyPr anchor="t" rtlCol="false" tIns="0" lIns="0" bIns="0" rIns="0">
            <a:spAutoFit/>
          </a:bodyPr>
          <a:lstStyle/>
          <a:p>
            <a:pPr algn="l" marL="0" indent="0" lvl="0">
              <a:lnSpc>
                <a:spcPts val="8311"/>
              </a:lnSpc>
            </a:pPr>
            <a:r>
              <a:rPr lang="en-US" b="true" sz="7915">
                <a:solidFill>
                  <a:srgbClr val="FFFFFF"/>
                </a:solidFill>
                <a:latin typeface="HK Grotesk Bold"/>
                <a:ea typeface="HK Grotesk Bold"/>
                <a:cs typeface="HK Grotesk Bold"/>
                <a:sym typeface="HK Grotesk Bold"/>
              </a:rPr>
              <a:t>What is Cocaine &amp; Fentanyl?</a:t>
            </a:r>
          </a:p>
        </p:txBody>
      </p:sp>
      <p:sp>
        <p:nvSpPr>
          <p:cNvPr name="AutoShape 4" id="4"/>
          <p:cNvSpPr/>
          <p:nvPr/>
        </p:nvSpPr>
        <p:spPr>
          <a:xfrm>
            <a:off x="1384300" y="5532877"/>
            <a:ext cx="4611969"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384300" y="6567050"/>
            <a:ext cx="4611969" cy="1758950"/>
          </a:xfrm>
          <a:prstGeom prst="rect">
            <a:avLst/>
          </a:prstGeom>
        </p:spPr>
        <p:txBody>
          <a:bodyPr anchor="t" rtlCol="false" tIns="0" lIns="0" bIns="0" rIns="0">
            <a:spAutoFit/>
          </a:bodyPr>
          <a:lstStyle/>
          <a:p>
            <a:pPr algn="l" marL="0" indent="0" lvl="0">
              <a:lnSpc>
                <a:spcPts val="2800"/>
              </a:lnSpc>
            </a:pPr>
            <a:r>
              <a:rPr lang="en-US" b="true" sz="2000">
                <a:solidFill>
                  <a:srgbClr val="FFFFFF"/>
                </a:solidFill>
                <a:latin typeface="HK Grotesk Bold"/>
                <a:ea typeface="HK Grotesk Bold"/>
                <a:cs typeface="HK Grotesk Bold"/>
                <a:sym typeface="HK Grotesk Bold"/>
              </a:rPr>
              <a:t>Most used by 19.1% restaurant workers, 14% of the Arts and Entertainment professionals, and 36% of doctors and health professionals within a given 30-day period</a:t>
            </a:r>
          </a:p>
        </p:txBody>
      </p:sp>
      <p:sp>
        <p:nvSpPr>
          <p:cNvPr name="AutoShape 6" id="6"/>
          <p:cNvSpPr/>
          <p:nvPr/>
        </p:nvSpPr>
        <p:spPr>
          <a:xfrm rot="0">
            <a:off x="12906707" y="3351787"/>
            <a:ext cx="5009189" cy="3583425"/>
          </a:xfrm>
          <a:prstGeom prst="rect">
            <a:avLst/>
          </a:prstGeom>
          <a:solidFill>
            <a:srgbClr val="000000"/>
          </a:solidFill>
        </p:spPr>
      </p:sp>
      <p:sp>
        <p:nvSpPr>
          <p:cNvPr name="TextBox 7" id="7"/>
          <p:cNvSpPr txBox="true"/>
          <p:nvPr/>
        </p:nvSpPr>
        <p:spPr>
          <a:xfrm rot="0">
            <a:off x="13347406" y="3497600"/>
            <a:ext cx="4030394" cy="1478882"/>
          </a:xfrm>
          <a:prstGeom prst="rect">
            <a:avLst/>
          </a:prstGeom>
        </p:spPr>
        <p:txBody>
          <a:bodyPr anchor="t" rtlCol="false" tIns="0" lIns="0" bIns="0" rIns="0">
            <a:spAutoFit/>
          </a:bodyPr>
          <a:lstStyle/>
          <a:p>
            <a:pPr algn="ctr" marL="0" indent="0" lvl="0">
              <a:lnSpc>
                <a:spcPts val="2921"/>
              </a:lnSpc>
            </a:pPr>
            <a:r>
              <a:rPr lang="en-US" b="true" sz="2086">
                <a:solidFill>
                  <a:srgbClr val="FFFFFF"/>
                </a:solidFill>
                <a:latin typeface="HK Grotesk Bold"/>
                <a:ea typeface="HK Grotesk Bold"/>
                <a:cs typeface="HK Grotesk Bold"/>
                <a:sym typeface="HK Grotesk Bold"/>
              </a:rPr>
              <a:t>Cocaine is an addictive stimulant drug made from the leaves of the coca plant (Erythroxylon coca) which is native to South America.</a:t>
            </a:r>
          </a:p>
        </p:txBody>
      </p:sp>
      <p:sp>
        <p:nvSpPr>
          <p:cNvPr name="TextBox 8" id="8"/>
          <p:cNvSpPr txBox="true"/>
          <p:nvPr/>
        </p:nvSpPr>
        <p:spPr>
          <a:xfrm rot="0">
            <a:off x="13347406" y="5521328"/>
            <a:ext cx="4238744" cy="811554"/>
          </a:xfrm>
          <a:prstGeom prst="rect">
            <a:avLst/>
          </a:prstGeom>
        </p:spPr>
        <p:txBody>
          <a:bodyPr anchor="t" rtlCol="false" tIns="0" lIns="0" bIns="0" rIns="0">
            <a:spAutoFit/>
          </a:bodyPr>
          <a:lstStyle/>
          <a:p>
            <a:pPr algn="l" marL="368108" indent="-184054" lvl="1">
              <a:lnSpc>
                <a:spcPts val="2148"/>
              </a:lnSpc>
              <a:buFont typeface="Arial"/>
              <a:buChar char="•"/>
            </a:pPr>
            <a:r>
              <a:rPr lang="en-US" b="true" sz="1704">
                <a:solidFill>
                  <a:srgbClr val="FFFFFF"/>
                </a:solidFill>
                <a:latin typeface="HK Grotesk Bold"/>
                <a:ea typeface="HK Grotesk Bold"/>
                <a:cs typeface="HK Grotesk Bold"/>
                <a:sym typeface="HK Grotesk Bold"/>
              </a:rPr>
              <a:t>Can be snorted in the nose, rubbed in the gums, injected into the skin and smoked.</a:t>
            </a:r>
          </a:p>
        </p:txBody>
      </p:sp>
      <p:sp>
        <p:nvSpPr>
          <p:cNvPr name="AutoShape 9" id="9"/>
          <p:cNvSpPr/>
          <p:nvPr/>
        </p:nvSpPr>
        <p:spPr>
          <a:xfrm rot="0">
            <a:off x="7531100" y="3351787"/>
            <a:ext cx="5009189" cy="3583425"/>
          </a:xfrm>
          <a:prstGeom prst="rect">
            <a:avLst/>
          </a:prstGeom>
          <a:solidFill>
            <a:srgbClr val="000000"/>
          </a:solidFill>
        </p:spPr>
      </p:sp>
      <p:sp>
        <p:nvSpPr>
          <p:cNvPr name="TextBox 10" id="10"/>
          <p:cNvSpPr txBox="true"/>
          <p:nvPr/>
        </p:nvSpPr>
        <p:spPr>
          <a:xfrm rot="0">
            <a:off x="8058932" y="3537608"/>
            <a:ext cx="3953524" cy="1442059"/>
          </a:xfrm>
          <a:prstGeom prst="rect">
            <a:avLst/>
          </a:prstGeom>
        </p:spPr>
        <p:txBody>
          <a:bodyPr anchor="t" rtlCol="false" tIns="0" lIns="0" bIns="0" rIns="0">
            <a:spAutoFit/>
          </a:bodyPr>
          <a:lstStyle/>
          <a:p>
            <a:pPr algn="ctr" marL="0" indent="0" lvl="0">
              <a:lnSpc>
                <a:spcPts val="2866"/>
              </a:lnSpc>
            </a:pPr>
            <a:r>
              <a:rPr lang="en-US" b="true" sz="2047">
                <a:solidFill>
                  <a:srgbClr val="FFFFFF"/>
                </a:solidFill>
                <a:latin typeface="HK Grotesk Bold"/>
                <a:ea typeface="HK Grotesk Bold"/>
                <a:cs typeface="HK Grotesk Bold"/>
                <a:sym typeface="HK Grotesk Bold"/>
              </a:rPr>
              <a:t>Fentanyl is an opioid drug, like morphine or heroin. It is made entirely in laboratories, with no natural ingredients.</a:t>
            </a:r>
          </a:p>
        </p:txBody>
      </p:sp>
      <p:sp>
        <p:nvSpPr>
          <p:cNvPr name="TextBox 11" id="11"/>
          <p:cNvSpPr txBox="true"/>
          <p:nvPr/>
        </p:nvSpPr>
        <p:spPr>
          <a:xfrm rot="0">
            <a:off x="7760615" y="5415604"/>
            <a:ext cx="4550362" cy="1306407"/>
          </a:xfrm>
          <a:prstGeom prst="rect">
            <a:avLst/>
          </a:prstGeom>
        </p:spPr>
        <p:txBody>
          <a:bodyPr anchor="t" rtlCol="false" tIns="0" lIns="0" bIns="0" rIns="0">
            <a:spAutoFit/>
          </a:bodyPr>
          <a:lstStyle/>
          <a:p>
            <a:pPr algn="l" marL="357165" indent="-178583" lvl="1">
              <a:lnSpc>
                <a:spcPts val="2084"/>
              </a:lnSpc>
              <a:buFont typeface="Arial"/>
              <a:buChar char="•"/>
            </a:pPr>
            <a:r>
              <a:rPr lang="en-US" b="true" sz="1654">
                <a:solidFill>
                  <a:srgbClr val="FFFFFF"/>
                </a:solidFill>
                <a:latin typeface="HK Grotesk Bold"/>
                <a:ea typeface="HK Grotesk Bold"/>
                <a:cs typeface="HK Grotesk Bold"/>
                <a:sym typeface="HK Grotesk Bold"/>
              </a:rPr>
              <a:t>An approved prescription pain medicine, more powerful than many other opioids. Often combined with cocaine to induce a stronger high, even a small amount can cause overdose.</a:t>
            </a:r>
          </a:p>
        </p:txBody>
      </p:sp>
      <p:sp>
        <p:nvSpPr>
          <p:cNvPr name="TextBox 12" id="12"/>
          <p:cNvSpPr txBox="true"/>
          <p:nvPr/>
        </p:nvSpPr>
        <p:spPr>
          <a:xfrm rot="0">
            <a:off x="7760615" y="7733550"/>
            <a:ext cx="6620084" cy="346710"/>
          </a:xfrm>
          <a:prstGeom prst="rect">
            <a:avLst/>
          </a:prstGeom>
        </p:spPr>
        <p:txBody>
          <a:bodyPr anchor="t" rtlCol="false" tIns="0" lIns="0" bIns="0" rIns="0">
            <a:spAutoFit/>
          </a:bodyPr>
          <a:lstStyle/>
          <a:p>
            <a:pPr algn="l" marL="0" indent="0" lvl="0">
              <a:lnSpc>
                <a:spcPts val="2850"/>
              </a:lnSpc>
            </a:pPr>
            <a:r>
              <a:rPr lang="en-US" b="true" sz="1900">
                <a:solidFill>
                  <a:srgbClr val="FFFFFF"/>
                </a:solidFill>
                <a:latin typeface="HK Grotesk Bold"/>
                <a:ea typeface="HK Grotesk Bold"/>
                <a:cs typeface="HK Grotesk Bold"/>
                <a:sym typeface="HK Grotesk Bold"/>
              </a:rPr>
              <a:t>— National Institute on Drug Abuse</a:t>
            </a:r>
          </a:p>
        </p:txBody>
      </p:sp>
      <p:sp>
        <p:nvSpPr>
          <p:cNvPr name="TextBox 13" id="13"/>
          <p:cNvSpPr txBox="true"/>
          <p:nvPr/>
        </p:nvSpPr>
        <p:spPr>
          <a:xfrm rot="0">
            <a:off x="17259300" y="9220200"/>
            <a:ext cx="152400" cy="190500"/>
          </a:xfrm>
          <a:prstGeom prst="rect">
            <a:avLst/>
          </a:prstGeom>
        </p:spPr>
        <p:txBody>
          <a:bodyPr anchor="t" rtlCol="false" tIns="0" lIns="0" bIns="0" rIns="0" wrap="none">
            <a:spAutoFit/>
          </a:bodyPr>
          <a:lstStyle/>
          <a:p>
            <a:pPr algn="ctr">
              <a:lnSpc>
                <a:spcPts val="1819"/>
              </a:lnSpc>
              <a:spcBef>
                <a:spcPct val="0"/>
              </a:spcBef>
            </a:pPr>
            <a:r>
              <a:rPr lang="en-US" b="true" sz="1299">
                <a:solidFill>
                  <a:srgbClr val="FFFFFF"/>
                </a:solidFill>
                <a:latin typeface="HK Grotesk Bold"/>
                <a:ea typeface="HK Grotesk Bold"/>
                <a:cs typeface="HK Grotesk Bold"/>
                <a:sym typeface="HK Grotesk Bold"/>
              </a:rPr>
              <a:t>Page 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810000"/>
            <a:ext cx="16230600" cy="2667000"/>
          </a:xfrm>
          <a:prstGeom prst="rect">
            <a:avLst/>
          </a:prstGeom>
        </p:spPr>
        <p:txBody>
          <a:bodyPr anchor="t" rtlCol="false" tIns="0" lIns="0" bIns="0" rIns="0">
            <a:spAutoFit/>
          </a:bodyPr>
          <a:lstStyle/>
          <a:p>
            <a:pPr algn="ctr" marL="0" indent="0" lvl="0">
              <a:lnSpc>
                <a:spcPts val="10559"/>
              </a:lnSpc>
              <a:spcBef>
                <a:spcPct val="0"/>
              </a:spcBef>
            </a:pPr>
            <a:r>
              <a:rPr lang="en-US" b="true" sz="8799">
                <a:solidFill>
                  <a:srgbClr val="FFFFFF"/>
                </a:solidFill>
                <a:latin typeface="HK Grotesk Bold"/>
                <a:ea typeface="HK Grotesk Bold"/>
                <a:cs typeface="HK Grotesk Bold"/>
                <a:sym typeface="HK Grotesk Bold"/>
              </a:rPr>
              <a:t>What impacts does overdose have on hospitalizations ?</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grpSp>
        <p:nvGrpSpPr>
          <p:cNvPr name="Group 2" id="2"/>
          <p:cNvGrpSpPr/>
          <p:nvPr/>
        </p:nvGrpSpPr>
        <p:grpSpPr>
          <a:xfrm rot="0">
            <a:off x="-12700" y="3156344"/>
            <a:ext cx="18300700" cy="7130656"/>
            <a:chOff x="0" y="0"/>
            <a:chExt cx="4819937" cy="1878033"/>
          </a:xfrm>
        </p:grpSpPr>
        <p:sp>
          <p:nvSpPr>
            <p:cNvPr name="Freeform 3" id="3"/>
            <p:cNvSpPr/>
            <p:nvPr/>
          </p:nvSpPr>
          <p:spPr>
            <a:xfrm flipH="false" flipV="false" rot="0">
              <a:off x="0" y="0"/>
              <a:ext cx="4819938" cy="1878033"/>
            </a:xfrm>
            <a:custGeom>
              <a:avLst/>
              <a:gdLst/>
              <a:ahLst/>
              <a:cxnLst/>
              <a:rect r="r" b="b" t="t" l="l"/>
              <a:pathLst>
                <a:path h="1878033" w="4819938">
                  <a:moveTo>
                    <a:pt x="0" y="0"/>
                  </a:moveTo>
                  <a:lnTo>
                    <a:pt x="4819938" y="0"/>
                  </a:lnTo>
                  <a:lnTo>
                    <a:pt x="4819938" y="1878033"/>
                  </a:lnTo>
                  <a:lnTo>
                    <a:pt x="0" y="1878033"/>
                  </a:lnTo>
                  <a:close/>
                </a:path>
              </a:pathLst>
            </a:custGeom>
            <a:solidFill>
              <a:srgbClr val="FFFFFF"/>
            </a:solidFill>
          </p:spPr>
        </p:sp>
        <p:sp>
          <p:nvSpPr>
            <p:cNvPr name="TextBox 4" id="4"/>
            <p:cNvSpPr txBox="true"/>
            <p:nvPr/>
          </p:nvSpPr>
          <p:spPr>
            <a:xfrm>
              <a:off x="0" y="-57150"/>
              <a:ext cx="4819937" cy="1935183"/>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2066848" y="1095375"/>
            <a:ext cx="14141603" cy="783729"/>
          </a:xfrm>
          <a:prstGeom prst="rect">
            <a:avLst/>
          </a:prstGeom>
        </p:spPr>
        <p:txBody>
          <a:bodyPr anchor="t" rtlCol="false" tIns="0" lIns="0" bIns="0" rIns="0">
            <a:spAutoFit/>
          </a:bodyPr>
          <a:lstStyle/>
          <a:p>
            <a:pPr algn="ctr" marL="0" indent="0" lvl="0">
              <a:lnSpc>
                <a:spcPts val="5922"/>
              </a:lnSpc>
            </a:pPr>
            <a:r>
              <a:rPr lang="en-US" b="true" sz="5640">
                <a:solidFill>
                  <a:srgbClr val="FFFFFF"/>
                </a:solidFill>
                <a:latin typeface="HK Grotesk Bold"/>
                <a:ea typeface="HK Grotesk Bold"/>
                <a:cs typeface="HK Grotesk Bold"/>
                <a:sym typeface="HK Grotesk Bold"/>
              </a:rPr>
              <a:t>Coc</a:t>
            </a:r>
            <a:r>
              <a:rPr lang="en-US" b="true" sz="5640">
                <a:solidFill>
                  <a:srgbClr val="FFFFFF"/>
                </a:solidFill>
                <a:latin typeface="HK Grotesk Bold"/>
                <a:ea typeface="HK Grotesk Bold"/>
                <a:cs typeface="HK Grotesk Bold"/>
                <a:sym typeface="HK Grotesk Bold"/>
              </a:rPr>
              <a:t>aine Nonfatal Hospitalizations Per State</a:t>
            </a:r>
          </a:p>
        </p:txBody>
      </p:sp>
      <p:sp>
        <p:nvSpPr>
          <p:cNvPr name="Freeform 6" id="6"/>
          <p:cNvSpPr/>
          <p:nvPr/>
        </p:nvSpPr>
        <p:spPr>
          <a:xfrm flipH="false" flipV="false" rot="0">
            <a:off x="1205494" y="3319718"/>
            <a:ext cx="4657543" cy="4657543"/>
          </a:xfrm>
          <a:custGeom>
            <a:avLst/>
            <a:gdLst/>
            <a:ahLst/>
            <a:cxnLst/>
            <a:rect r="r" b="b" t="t" l="l"/>
            <a:pathLst>
              <a:path h="4657543" w="4657543">
                <a:moveTo>
                  <a:pt x="0" y="0"/>
                </a:moveTo>
                <a:lnTo>
                  <a:pt x="4657544" y="0"/>
                </a:lnTo>
                <a:lnTo>
                  <a:pt x="4657544" y="4657543"/>
                </a:lnTo>
                <a:lnTo>
                  <a:pt x="0" y="4657543"/>
                </a:lnTo>
                <a:lnTo>
                  <a:pt x="0" y="0"/>
                </a:lnTo>
                <a:close/>
              </a:path>
            </a:pathLst>
          </a:custGeom>
          <a:blipFill>
            <a:blip r:embed="rId2"/>
            <a:stretch>
              <a:fillRect l="0" t="0" r="0" b="0"/>
            </a:stretch>
          </a:blipFill>
          <a:ln w="38100" cap="sq">
            <a:solidFill>
              <a:srgbClr val="000000"/>
            </a:solidFill>
            <a:prstDash val="solid"/>
            <a:miter/>
          </a:ln>
        </p:spPr>
      </p:sp>
      <p:sp>
        <p:nvSpPr>
          <p:cNvPr name="Freeform 7" id="7"/>
          <p:cNvSpPr/>
          <p:nvPr/>
        </p:nvSpPr>
        <p:spPr>
          <a:xfrm flipH="false" flipV="false" rot="0">
            <a:off x="7456693" y="4387247"/>
            <a:ext cx="3374613" cy="3590014"/>
          </a:xfrm>
          <a:custGeom>
            <a:avLst/>
            <a:gdLst/>
            <a:ahLst/>
            <a:cxnLst/>
            <a:rect r="r" b="b" t="t" l="l"/>
            <a:pathLst>
              <a:path h="3590014" w="3374613">
                <a:moveTo>
                  <a:pt x="0" y="0"/>
                </a:moveTo>
                <a:lnTo>
                  <a:pt x="3374614" y="0"/>
                </a:lnTo>
                <a:lnTo>
                  <a:pt x="3374614" y="3590014"/>
                </a:lnTo>
                <a:lnTo>
                  <a:pt x="0" y="35900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8534412"/>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California </a:t>
            </a:r>
            <a:r>
              <a:rPr lang="en-US" sz="1857">
                <a:solidFill>
                  <a:srgbClr val="8F0105"/>
                </a:solidFill>
                <a:latin typeface="Canva Sans"/>
                <a:ea typeface="Canva Sans"/>
                <a:cs typeface="Canva Sans"/>
                <a:sym typeface="Canva Sans"/>
              </a:rPr>
              <a:t>had </a:t>
            </a:r>
            <a:r>
              <a:rPr lang="en-US" b="true" sz="1857">
                <a:solidFill>
                  <a:srgbClr val="8F0105"/>
                </a:solidFill>
                <a:latin typeface="Canva Sans Bold"/>
                <a:ea typeface="Canva Sans Bold"/>
                <a:cs typeface="Canva Sans Bold"/>
                <a:sym typeface="Canva Sans Bold"/>
              </a:rPr>
              <a:t>41,445 </a:t>
            </a:r>
            <a:r>
              <a:rPr lang="en-US" sz="1857">
                <a:solidFill>
                  <a:srgbClr val="8F0105"/>
                </a:solidFill>
                <a:latin typeface="Canva Sans"/>
                <a:ea typeface="Canva Sans"/>
                <a:cs typeface="Canva Sans"/>
                <a:sym typeface="Canva Sans"/>
              </a:rPr>
              <a:t>emergency department visits, the most of all states.</a:t>
            </a:r>
          </a:p>
        </p:txBody>
      </p:sp>
      <p:sp>
        <p:nvSpPr>
          <p:cNvPr name="TextBox 9" id="9"/>
          <p:cNvSpPr txBox="true"/>
          <p:nvPr/>
        </p:nvSpPr>
        <p:spPr>
          <a:xfrm rot="0">
            <a:off x="12390041" y="8534412"/>
            <a:ext cx="4834338" cy="611109"/>
          </a:xfrm>
          <a:prstGeom prst="rect">
            <a:avLst/>
          </a:prstGeom>
        </p:spPr>
        <p:txBody>
          <a:bodyPr anchor="t" rtlCol="false" tIns="0" lIns="0" bIns="0" rIns="0">
            <a:spAutoFit/>
          </a:bodyPr>
          <a:lstStyle/>
          <a:p>
            <a:pPr algn="ctr" marL="0" indent="0" lvl="0">
              <a:lnSpc>
                <a:spcPts val="2541"/>
              </a:lnSpc>
            </a:pPr>
            <a:r>
              <a:rPr lang="en-US" b="true" sz="1815">
                <a:solidFill>
                  <a:srgbClr val="8F0105"/>
                </a:solidFill>
                <a:latin typeface="Canva Sans Bold"/>
                <a:ea typeface="Canva Sans Bold"/>
                <a:cs typeface="Canva Sans Bold"/>
                <a:sym typeface="Canva Sans Bold"/>
              </a:rPr>
              <a:t>New Y</a:t>
            </a:r>
            <a:r>
              <a:rPr lang="en-US" b="true" sz="1815">
                <a:solidFill>
                  <a:srgbClr val="8F0105"/>
                </a:solidFill>
                <a:latin typeface="Canva Sans Bold"/>
                <a:ea typeface="Canva Sans Bold"/>
                <a:cs typeface="Canva Sans Bold"/>
                <a:sym typeface="Canva Sans Bold"/>
              </a:rPr>
              <a:t>ork</a:t>
            </a:r>
            <a:r>
              <a:rPr lang="en-US" sz="1815">
                <a:solidFill>
                  <a:srgbClr val="8F0105"/>
                </a:solidFill>
                <a:latin typeface="Canva Sans"/>
                <a:ea typeface="Canva Sans"/>
                <a:cs typeface="Canva Sans"/>
                <a:sym typeface="Canva Sans"/>
              </a:rPr>
              <a:t> had </a:t>
            </a:r>
            <a:r>
              <a:rPr lang="en-US" b="true" sz="1815">
                <a:solidFill>
                  <a:srgbClr val="8F0105"/>
                </a:solidFill>
                <a:latin typeface="Canva Sans Bold"/>
                <a:ea typeface="Canva Sans Bold"/>
                <a:cs typeface="Canva Sans Bold"/>
                <a:sym typeface="Canva Sans Bold"/>
              </a:rPr>
              <a:t>34,958 </a:t>
            </a:r>
            <a:r>
              <a:rPr lang="en-US" sz="1815">
                <a:solidFill>
                  <a:srgbClr val="8F0105"/>
                </a:solidFill>
                <a:latin typeface="Canva Sans"/>
                <a:ea typeface="Canva Sans"/>
                <a:cs typeface="Canva Sans"/>
                <a:sym typeface="Canva Sans"/>
              </a:rPr>
              <a:t>inpatient hospitalizations, the most of all states.</a:t>
            </a:r>
          </a:p>
        </p:txBody>
      </p:sp>
      <p:sp>
        <p:nvSpPr>
          <p:cNvPr name="TextBox 10" id="10"/>
          <p:cNvSpPr txBox="true"/>
          <p:nvPr/>
        </p:nvSpPr>
        <p:spPr>
          <a:xfrm rot="0">
            <a:off x="6726831" y="8534412"/>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74.4</a:t>
            </a:r>
            <a:r>
              <a:rPr lang="en-US" b="true" sz="1857">
                <a:solidFill>
                  <a:srgbClr val="8F0105"/>
                </a:solidFill>
                <a:latin typeface="Canva Sans Bold"/>
                <a:ea typeface="Canva Sans Bold"/>
                <a:cs typeface="Canva Sans Bold"/>
                <a:sym typeface="Canva Sans Bold"/>
              </a:rPr>
              <a:t>% </a:t>
            </a:r>
            <a:r>
              <a:rPr lang="en-US" sz="1857">
                <a:solidFill>
                  <a:srgbClr val="8F0105"/>
                </a:solidFill>
                <a:latin typeface="Canva Sans"/>
                <a:ea typeface="Canva Sans"/>
                <a:cs typeface="Canva Sans"/>
                <a:sym typeface="Canva Sans"/>
              </a:rPr>
              <a:t>of all cocaine overdoses result in </a:t>
            </a:r>
            <a:r>
              <a:rPr lang="en-US" b="true" sz="1857">
                <a:solidFill>
                  <a:srgbClr val="8F0105"/>
                </a:solidFill>
                <a:latin typeface="Canva Sans Bold"/>
                <a:ea typeface="Canva Sans Bold"/>
                <a:cs typeface="Canva Sans Bold"/>
                <a:sym typeface="Canva Sans Bold"/>
              </a:rPr>
              <a:t>inpatient</a:t>
            </a:r>
            <a:r>
              <a:rPr lang="en-US" sz="1857">
                <a:solidFill>
                  <a:srgbClr val="8F0105"/>
                </a:solidFill>
                <a:latin typeface="Canva Sans"/>
                <a:ea typeface="Canva Sans"/>
                <a:cs typeface="Canva Sans"/>
                <a:sym typeface="Canva Sans"/>
              </a:rPr>
              <a:t> hospitalizations. (</a:t>
            </a:r>
            <a:r>
              <a:rPr lang="en-US" b="true" sz="1857">
                <a:solidFill>
                  <a:srgbClr val="8F0105"/>
                </a:solidFill>
                <a:latin typeface="Canva Sans Bold"/>
                <a:ea typeface="Canva Sans Bold"/>
                <a:cs typeface="Canva Sans Bold"/>
                <a:sym typeface="Canva Sans Bold"/>
              </a:rPr>
              <a:t>105, 299</a:t>
            </a:r>
            <a:r>
              <a:rPr lang="en-US" sz="1857">
                <a:solidFill>
                  <a:srgbClr val="8F0105"/>
                </a:solidFill>
                <a:latin typeface="Canva Sans"/>
                <a:ea typeface="Canva Sans"/>
                <a:cs typeface="Canva Sans"/>
                <a:sym typeface="Canva Sans"/>
              </a:rPr>
              <a:t>)</a:t>
            </a:r>
          </a:p>
        </p:txBody>
      </p:sp>
      <p:sp>
        <p:nvSpPr>
          <p:cNvPr name="TextBox 11" id="11"/>
          <p:cNvSpPr txBox="true"/>
          <p:nvPr/>
        </p:nvSpPr>
        <p:spPr>
          <a:xfrm rot="0">
            <a:off x="17259300" y="9220200"/>
            <a:ext cx="152400" cy="190500"/>
          </a:xfrm>
          <a:prstGeom prst="rect">
            <a:avLst/>
          </a:prstGeom>
        </p:spPr>
        <p:txBody>
          <a:bodyPr anchor="t" rtlCol="false" tIns="0" lIns="0" bIns="0" rIns="0" wrap="none">
            <a:spAutoFit/>
          </a:bodyPr>
          <a:lstStyle/>
          <a:p>
            <a:pPr algn="ctr">
              <a:lnSpc>
                <a:spcPts val="2239"/>
              </a:lnSpc>
              <a:spcBef>
                <a:spcPct val="0"/>
              </a:spcBef>
            </a:pPr>
            <a:r>
              <a:rPr lang="en-US" b="true" sz="1599">
                <a:solidFill>
                  <a:srgbClr val="8F0105"/>
                </a:solidFill>
                <a:latin typeface="HK Grotesk Bold"/>
                <a:ea typeface="HK Grotesk Bold"/>
                <a:cs typeface="HK Grotesk Bold"/>
                <a:sym typeface="HK Grotesk Bold"/>
              </a:rPr>
              <a:t>Page 6</a:t>
            </a:r>
          </a:p>
        </p:txBody>
      </p:sp>
      <p:sp>
        <p:nvSpPr>
          <p:cNvPr name="Freeform 12" id="12"/>
          <p:cNvSpPr/>
          <p:nvPr/>
        </p:nvSpPr>
        <p:spPr>
          <a:xfrm flipH="false" flipV="false" rot="0">
            <a:off x="12507707" y="3319718"/>
            <a:ext cx="4677817" cy="4735268"/>
          </a:xfrm>
          <a:custGeom>
            <a:avLst/>
            <a:gdLst/>
            <a:ahLst/>
            <a:cxnLst/>
            <a:rect r="r" b="b" t="t" l="l"/>
            <a:pathLst>
              <a:path h="4735268" w="4677817">
                <a:moveTo>
                  <a:pt x="0" y="0"/>
                </a:moveTo>
                <a:lnTo>
                  <a:pt x="4677816" y="0"/>
                </a:lnTo>
                <a:lnTo>
                  <a:pt x="4677816" y="4735269"/>
                </a:lnTo>
                <a:lnTo>
                  <a:pt x="0" y="4735269"/>
                </a:lnTo>
                <a:lnTo>
                  <a:pt x="0" y="0"/>
                </a:lnTo>
                <a:close/>
              </a:path>
            </a:pathLst>
          </a:custGeom>
          <a:blipFill>
            <a:blip r:embed="rId5"/>
            <a:stretch>
              <a:fillRect l="-417" t="0" r="-810" b="0"/>
            </a:stretch>
          </a:blipFill>
          <a:ln w="47625" cap="sq">
            <a:solidFill>
              <a:srgbClr val="000000"/>
            </a:solid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grpSp>
        <p:nvGrpSpPr>
          <p:cNvPr name="Group 2" id="2"/>
          <p:cNvGrpSpPr/>
          <p:nvPr/>
        </p:nvGrpSpPr>
        <p:grpSpPr>
          <a:xfrm rot="0">
            <a:off x="-12700" y="3156344"/>
            <a:ext cx="18300700" cy="7130656"/>
            <a:chOff x="0" y="0"/>
            <a:chExt cx="4819937" cy="1878033"/>
          </a:xfrm>
        </p:grpSpPr>
        <p:sp>
          <p:nvSpPr>
            <p:cNvPr name="Freeform 3" id="3"/>
            <p:cNvSpPr/>
            <p:nvPr/>
          </p:nvSpPr>
          <p:spPr>
            <a:xfrm flipH="false" flipV="false" rot="0">
              <a:off x="0" y="0"/>
              <a:ext cx="4819938" cy="1878033"/>
            </a:xfrm>
            <a:custGeom>
              <a:avLst/>
              <a:gdLst/>
              <a:ahLst/>
              <a:cxnLst/>
              <a:rect r="r" b="b" t="t" l="l"/>
              <a:pathLst>
                <a:path h="1878033" w="4819938">
                  <a:moveTo>
                    <a:pt x="0" y="0"/>
                  </a:moveTo>
                  <a:lnTo>
                    <a:pt x="4819938" y="0"/>
                  </a:lnTo>
                  <a:lnTo>
                    <a:pt x="4819938" y="1878033"/>
                  </a:lnTo>
                  <a:lnTo>
                    <a:pt x="0" y="1878033"/>
                  </a:lnTo>
                  <a:close/>
                </a:path>
              </a:pathLst>
            </a:custGeom>
            <a:solidFill>
              <a:srgbClr val="FFFFFF"/>
            </a:solidFill>
          </p:spPr>
        </p:sp>
        <p:sp>
          <p:nvSpPr>
            <p:cNvPr name="TextBox 4" id="4"/>
            <p:cNvSpPr txBox="true"/>
            <p:nvPr/>
          </p:nvSpPr>
          <p:spPr>
            <a:xfrm>
              <a:off x="0" y="-57150"/>
              <a:ext cx="4819937" cy="1935183"/>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7456693" y="4387247"/>
            <a:ext cx="3374613" cy="3590014"/>
          </a:xfrm>
          <a:custGeom>
            <a:avLst/>
            <a:gdLst/>
            <a:ahLst/>
            <a:cxnLst/>
            <a:rect r="r" b="b" t="t" l="l"/>
            <a:pathLst>
              <a:path h="3590014" w="3374613">
                <a:moveTo>
                  <a:pt x="0" y="0"/>
                </a:moveTo>
                <a:lnTo>
                  <a:pt x="3374614" y="0"/>
                </a:lnTo>
                <a:lnTo>
                  <a:pt x="3374614" y="3590014"/>
                </a:lnTo>
                <a:lnTo>
                  <a:pt x="0" y="3590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3333359"/>
            <a:ext cx="4847293" cy="4847293"/>
          </a:xfrm>
          <a:custGeom>
            <a:avLst/>
            <a:gdLst/>
            <a:ahLst/>
            <a:cxnLst/>
            <a:rect r="r" b="b" t="t" l="l"/>
            <a:pathLst>
              <a:path h="4847293" w="4847293">
                <a:moveTo>
                  <a:pt x="0" y="0"/>
                </a:moveTo>
                <a:lnTo>
                  <a:pt x="4847293" y="0"/>
                </a:lnTo>
                <a:lnTo>
                  <a:pt x="4847293" y="4847293"/>
                </a:lnTo>
                <a:lnTo>
                  <a:pt x="0" y="4847293"/>
                </a:lnTo>
                <a:lnTo>
                  <a:pt x="0" y="0"/>
                </a:lnTo>
                <a:close/>
              </a:path>
            </a:pathLst>
          </a:custGeom>
          <a:blipFill>
            <a:blip r:embed="rId4"/>
            <a:stretch>
              <a:fillRect l="0" t="0" r="0" b="0"/>
            </a:stretch>
          </a:blipFill>
          <a:ln w="38100" cap="sq">
            <a:solidFill>
              <a:srgbClr val="000000"/>
            </a:solidFill>
            <a:prstDash val="solid"/>
            <a:miter/>
          </a:ln>
        </p:spPr>
      </p:sp>
      <p:sp>
        <p:nvSpPr>
          <p:cNvPr name="Freeform 7" id="7"/>
          <p:cNvSpPr/>
          <p:nvPr/>
        </p:nvSpPr>
        <p:spPr>
          <a:xfrm flipH="false" flipV="false" rot="0">
            <a:off x="12304316" y="3333359"/>
            <a:ext cx="4847293" cy="4847293"/>
          </a:xfrm>
          <a:custGeom>
            <a:avLst/>
            <a:gdLst/>
            <a:ahLst/>
            <a:cxnLst/>
            <a:rect r="r" b="b" t="t" l="l"/>
            <a:pathLst>
              <a:path h="4847293" w="4847293">
                <a:moveTo>
                  <a:pt x="0" y="0"/>
                </a:moveTo>
                <a:lnTo>
                  <a:pt x="4847293" y="0"/>
                </a:lnTo>
                <a:lnTo>
                  <a:pt x="4847293" y="4847293"/>
                </a:lnTo>
                <a:lnTo>
                  <a:pt x="0" y="4847293"/>
                </a:lnTo>
                <a:lnTo>
                  <a:pt x="0" y="0"/>
                </a:lnTo>
                <a:close/>
              </a:path>
            </a:pathLst>
          </a:custGeom>
          <a:blipFill>
            <a:blip r:embed="rId5"/>
            <a:stretch>
              <a:fillRect l="0" t="0" r="0" b="0"/>
            </a:stretch>
          </a:blipFill>
          <a:ln w="38100" cap="sq">
            <a:solidFill>
              <a:srgbClr val="000000"/>
            </a:solidFill>
            <a:prstDash val="solid"/>
            <a:miter/>
          </a:ln>
        </p:spPr>
      </p:sp>
      <p:sp>
        <p:nvSpPr>
          <p:cNvPr name="TextBox 8" id="8"/>
          <p:cNvSpPr txBox="true"/>
          <p:nvPr/>
        </p:nvSpPr>
        <p:spPr>
          <a:xfrm rot="0">
            <a:off x="2355606" y="1287880"/>
            <a:ext cx="14386610" cy="783729"/>
          </a:xfrm>
          <a:prstGeom prst="rect">
            <a:avLst/>
          </a:prstGeom>
        </p:spPr>
        <p:txBody>
          <a:bodyPr anchor="t" rtlCol="false" tIns="0" lIns="0" bIns="0" rIns="0">
            <a:spAutoFit/>
          </a:bodyPr>
          <a:lstStyle/>
          <a:p>
            <a:pPr algn="ctr" marL="0" indent="0" lvl="0">
              <a:lnSpc>
                <a:spcPts val="5922"/>
              </a:lnSpc>
            </a:pPr>
            <a:r>
              <a:rPr lang="en-US" b="true" sz="5640">
                <a:solidFill>
                  <a:srgbClr val="FFFFFF"/>
                </a:solidFill>
                <a:latin typeface="HK Grotesk Bold"/>
                <a:ea typeface="HK Grotesk Bold"/>
                <a:cs typeface="HK Grotesk Bold"/>
                <a:sym typeface="HK Grotesk Bold"/>
              </a:rPr>
              <a:t>Fentanyl Nonfatal Hospitalizations Per State</a:t>
            </a:r>
          </a:p>
        </p:txBody>
      </p:sp>
      <p:sp>
        <p:nvSpPr>
          <p:cNvPr name="TextBox 9" id="9"/>
          <p:cNvSpPr txBox="true"/>
          <p:nvPr/>
        </p:nvSpPr>
        <p:spPr>
          <a:xfrm rot="0">
            <a:off x="1025718" y="8520651"/>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North </a:t>
            </a:r>
            <a:r>
              <a:rPr lang="en-US" b="true" sz="1857">
                <a:solidFill>
                  <a:srgbClr val="8F0105"/>
                </a:solidFill>
                <a:latin typeface="Canva Sans Bold"/>
                <a:ea typeface="Canva Sans Bold"/>
                <a:cs typeface="Canva Sans Bold"/>
                <a:sym typeface="Canva Sans Bold"/>
              </a:rPr>
              <a:t>Carolina</a:t>
            </a:r>
            <a:r>
              <a:rPr lang="en-US" sz="1857">
                <a:solidFill>
                  <a:srgbClr val="8F0105"/>
                </a:solidFill>
                <a:latin typeface="Canva Sans"/>
                <a:ea typeface="Canva Sans"/>
                <a:cs typeface="Canva Sans"/>
                <a:sym typeface="Canva Sans"/>
              </a:rPr>
              <a:t> had </a:t>
            </a:r>
            <a:r>
              <a:rPr lang="en-US" b="true" sz="1857">
                <a:solidFill>
                  <a:srgbClr val="8F0105"/>
                </a:solidFill>
                <a:latin typeface="Canva Sans Bold"/>
                <a:ea typeface="Canva Sans Bold"/>
                <a:cs typeface="Canva Sans Bold"/>
                <a:sym typeface="Canva Sans Bold"/>
              </a:rPr>
              <a:t>16,296 </a:t>
            </a:r>
            <a:r>
              <a:rPr lang="en-US" sz="1857">
                <a:solidFill>
                  <a:srgbClr val="8F0105"/>
                </a:solidFill>
                <a:latin typeface="Canva Sans"/>
                <a:ea typeface="Canva Sans"/>
                <a:cs typeface="Canva Sans"/>
                <a:sym typeface="Canva Sans"/>
              </a:rPr>
              <a:t>emergency departments visits, the most of all states.</a:t>
            </a:r>
          </a:p>
        </p:txBody>
      </p:sp>
      <p:sp>
        <p:nvSpPr>
          <p:cNvPr name="TextBox 10" id="10"/>
          <p:cNvSpPr txBox="true"/>
          <p:nvPr/>
        </p:nvSpPr>
        <p:spPr>
          <a:xfrm rot="0">
            <a:off x="12317272" y="8501601"/>
            <a:ext cx="4834338" cy="648081"/>
          </a:xfrm>
          <a:prstGeom prst="rect">
            <a:avLst/>
          </a:prstGeom>
        </p:spPr>
        <p:txBody>
          <a:bodyPr anchor="t" rtlCol="false" tIns="0" lIns="0" bIns="0" rIns="0">
            <a:spAutoFit/>
          </a:bodyPr>
          <a:lstStyle/>
          <a:p>
            <a:pPr algn="ctr" marL="0" indent="0" lvl="0">
              <a:lnSpc>
                <a:spcPts val="2604"/>
              </a:lnSpc>
            </a:pPr>
            <a:r>
              <a:rPr lang="en-US" b="true" sz="1860">
                <a:solidFill>
                  <a:srgbClr val="8F0105"/>
                </a:solidFill>
                <a:latin typeface="Canva Sans Bold"/>
                <a:ea typeface="Canva Sans Bold"/>
                <a:cs typeface="Canva Sans Bold"/>
                <a:sym typeface="Canva Sans Bold"/>
              </a:rPr>
              <a:t>California </a:t>
            </a:r>
            <a:r>
              <a:rPr lang="en-US" sz="1860">
                <a:solidFill>
                  <a:srgbClr val="8F0105"/>
                </a:solidFill>
                <a:latin typeface="Canva Sans"/>
                <a:ea typeface="Canva Sans"/>
                <a:cs typeface="Canva Sans"/>
                <a:sym typeface="Canva Sans"/>
              </a:rPr>
              <a:t>had </a:t>
            </a:r>
            <a:r>
              <a:rPr lang="en-US" b="true" sz="1860">
                <a:solidFill>
                  <a:srgbClr val="8F0105"/>
                </a:solidFill>
                <a:latin typeface="Canva Sans Bold"/>
                <a:ea typeface="Canva Sans Bold"/>
                <a:cs typeface="Canva Sans Bold"/>
                <a:sym typeface="Canva Sans Bold"/>
              </a:rPr>
              <a:t>15,152 </a:t>
            </a:r>
            <a:r>
              <a:rPr lang="en-US" sz="1860">
                <a:solidFill>
                  <a:srgbClr val="8F0105"/>
                </a:solidFill>
                <a:latin typeface="Canva Sans"/>
                <a:ea typeface="Canva Sans"/>
                <a:cs typeface="Canva Sans"/>
                <a:sym typeface="Canva Sans"/>
              </a:rPr>
              <a:t>inpatient hospitalizations, the most of all states. </a:t>
            </a:r>
          </a:p>
        </p:txBody>
      </p:sp>
      <p:sp>
        <p:nvSpPr>
          <p:cNvPr name="TextBox 11" id="11"/>
          <p:cNvSpPr txBox="true"/>
          <p:nvPr/>
        </p:nvSpPr>
        <p:spPr>
          <a:xfrm rot="0">
            <a:off x="6980846" y="8520651"/>
            <a:ext cx="4834338" cy="629106"/>
          </a:xfrm>
          <a:prstGeom prst="rect">
            <a:avLst/>
          </a:prstGeom>
        </p:spPr>
        <p:txBody>
          <a:bodyPr anchor="t" rtlCol="false" tIns="0" lIns="0" bIns="0" rIns="0">
            <a:spAutoFit/>
          </a:bodyPr>
          <a:lstStyle/>
          <a:p>
            <a:pPr algn="ctr" marL="0" indent="0" lvl="0">
              <a:lnSpc>
                <a:spcPts val="2599"/>
              </a:lnSpc>
            </a:pPr>
            <a:r>
              <a:rPr lang="en-US" b="true" sz="1857">
                <a:solidFill>
                  <a:srgbClr val="8F0105"/>
                </a:solidFill>
                <a:latin typeface="Canva Sans Bold"/>
                <a:ea typeface="Canva Sans Bold"/>
                <a:cs typeface="Canva Sans Bold"/>
                <a:sym typeface="Canva Sans Bold"/>
              </a:rPr>
              <a:t>62.3%</a:t>
            </a:r>
            <a:r>
              <a:rPr lang="en-US" sz="1857">
                <a:solidFill>
                  <a:srgbClr val="8F0105"/>
                </a:solidFill>
                <a:latin typeface="Canva Sans"/>
                <a:ea typeface="Canva Sans"/>
                <a:cs typeface="Canva Sans"/>
                <a:sym typeface="Canva Sans"/>
              </a:rPr>
              <a:t> of fentanyl overdoses result in emergency department visits. (74,435)</a:t>
            </a:r>
          </a:p>
        </p:txBody>
      </p:sp>
      <p:sp>
        <p:nvSpPr>
          <p:cNvPr name="TextBox 12" id="12"/>
          <p:cNvSpPr txBox="true"/>
          <p:nvPr/>
        </p:nvSpPr>
        <p:spPr>
          <a:xfrm rot="0">
            <a:off x="17259300" y="9220200"/>
            <a:ext cx="152400" cy="190500"/>
          </a:xfrm>
          <a:prstGeom prst="rect">
            <a:avLst/>
          </a:prstGeom>
        </p:spPr>
        <p:txBody>
          <a:bodyPr anchor="t" rtlCol="false" tIns="0" lIns="0" bIns="0" rIns="0" wrap="none">
            <a:spAutoFit/>
          </a:bodyPr>
          <a:lstStyle/>
          <a:p>
            <a:pPr algn="ctr">
              <a:lnSpc>
                <a:spcPts val="2239"/>
              </a:lnSpc>
              <a:spcBef>
                <a:spcPct val="0"/>
              </a:spcBef>
            </a:pPr>
            <a:r>
              <a:rPr lang="en-US" b="true" sz="1599">
                <a:solidFill>
                  <a:srgbClr val="8F0105"/>
                </a:solidFill>
                <a:latin typeface="HK Grotesk Bold"/>
                <a:ea typeface="HK Grotesk Bold"/>
                <a:cs typeface="HK Grotesk Bold"/>
                <a:sym typeface="HK Grotesk Bold"/>
              </a:rPr>
              <a:t>Page 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538419" y="1500264"/>
            <a:ext cx="15507182" cy="0"/>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9922771" y="1879661"/>
            <a:ext cx="7605581" cy="5704186"/>
          </a:xfrm>
          <a:custGeom>
            <a:avLst/>
            <a:gdLst/>
            <a:ahLst/>
            <a:cxnLst/>
            <a:rect r="r" b="b" t="t" l="l"/>
            <a:pathLst>
              <a:path h="5704186" w="7605581">
                <a:moveTo>
                  <a:pt x="0" y="0"/>
                </a:moveTo>
                <a:lnTo>
                  <a:pt x="7605581" y="0"/>
                </a:lnTo>
                <a:lnTo>
                  <a:pt x="7605581" y="5704185"/>
                </a:lnTo>
                <a:lnTo>
                  <a:pt x="0" y="5704185"/>
                </a:lnTo>
                <a:lnTo>
                  <a:pt x="0" y="0"/>
                </a:lnTo>
                <a:close/>
              </a:path>
            </a:pathLst>
          </a:custGeom>
          <a:blipFill>
            <a:blip r:embed="rId4"/>
            <a:stretch>
              <a:fillRect l="0" t="0" r="0" b="0"/>
            </a:stretch>
          </a:blipFill>
          <a:ln w="85725" cap="sq">
            <a:solidFill>
              <a:srgbClr val="000000"/>
            </a:solidFill>
            <a:prstDash val="solid"/>
            <a:miter/>
          </a:ln>
        </p:spPr>
      </p:sp>
      <p:sp>
        <p:nvSpPr>
          <p:cNvPr name="Freeform 5" id="5"/>
          <p:cNvSpPr/>
          <p:nvPr/>
        </p:nvSpPr>
        <p:spPr>
          <a:xfrm flipH="false" flipV="false" rot="0">
            <a:off x="848773" y="1879661"/>
            <a:ext cx="7605581" cy="5704186"/>
          </a:xfrm>
          <a:custGeom>
            <a:avLst/>
            <a:gdLst/>
            <a:ahLst/>
            <a:cxnLst/>
            <a:rect r="r" b="b" t="t" l="l"/>
            <a:pathLst>
              <a:path h="5704186" w="7605581">
                <a:moveTo>
                  <a:pt x="0" y="0"/>
                </a:moveTo>
                <a:lnTo>
                  <a:pt x="7605581" y="0"/>
                </a:lnTo>
                <a:lnTo>
                  <a:pt x="7605581" y="5704185"/>
                </a:lnTo>
                <a:lnTo>
                  <a:pt x="0" y="5704185"/>
                </a:lnTo>
                <a:lnTo>
                  <a:pt x="0" y="0"/>
                </a:lnTo>
                <a:close/>
              </a:path>
            </a:pathLst>
          </a:custGeom>
          <a:blipFill>
            <a:blip r:embed="rId5"/>
            <a:stretch>
              <a:fillRect l="0" t="0" r="0" b="0"/>
            </a:stretch>
          </a:blipFill>
          <a:ln w="85725" cap="sq">
            <a:solidFill>
              <a:srgbClr val="000000"/>
            </a:solidFill>
            <a:prstDash val="solid"/>
            <a:miter/>
          </a:ln>
        </p:spPr>
      </p:sp>
      <p:sp>
        <p:nvSpPr>
          <p:cNvPr name="TextBox 6" id="6"/>
          <p:cNvSpPr txBox="true"/>
          <p:nvPr/>
        </p:nvSpPr>
        <p:spPr>
          <a:xfrm rot="0">
            <a:off x="871196" y="357264"/>
            <a:ext cx="16820705" cy="933450"/>
          </a:xfrm>
          <a:prstGeom prst="rect">
            <a:avLst/>
          </a:prstGeom>
        </p:spPr>
        <p:txBody>
          <a:bodyPr anchor="t" rtlCol="false" tIns="0" lIns="0" bIns="0" rIns="0">
            <a:spAutoFit/>
          </a:bodyPr>
          <a:lstStyle/>
          <a:p>
            <a:pPr algn="ctr" marL="0" indent="0" lvl="0">
              <a:lnSpc>
                <a:spcPts val="7320"/>
              </a:lnSpc>
              <a:spcBef>
                <a:spcPct val="0"/>
              </a:spcBef>
            </a:pPr>
            <a:r>
              <a:rPr lang="en-US" b="true" sz="6100">
                <a:solidFill>
                  <a:srgbClr val="FFFFFF"/>
                </a:solidFill>
                <a:latin typeface="HK Grotesk Bold"/>
                <a:ea typeface="HK Grotesk Bold"/>
                <a:cs typeface="HK Grotesk Bold"/>
                <a:sym typeface="HK Grotesk Bold"/>
              </a:rPr>
              <a:t>Inpatient &amp; Emergency Dept Visits per Year</a:t>
            </a:r>
          </a:p>
        </p:txBody>
      </p:sp>
      <p:sp>
        <p:nvSpPr>
          <p:cNvPr name="TextBox 7" id="7"/>
          <p:cNvSpPr txBox="true"/>
          <p:nvPr/>
        </p:nvSpPr>
        <p:spPr>
          <a:xfrm rot="0">
            <a:off x="871196" y="7826619"/>
            <a:ext cx="7752712" cy="1914525"/>
          </a:xfrm>
          <a:prstGeom prst="rect">
            <a:avLst/>
          </a:prstGeom>
        </p:spPr>
        <p:txBody>
          <a:bodyPr anchor="t" rtlCol="false" tIns="0" lIns="0" bIns="0" rIns="0">
            <a:spAutoFit/>
          </a:bodyPr>
          <a:lstStyle/>
          <a:p>
            <a:pPr algn="l" marL="539775" indent="-269888" lvl="1">
              <a:lnSpc>
                <a:spcPts val="3000"/>
              </a:lnSpc>
              <a:buFont typeface="Arial"/>
              <a:buChar char="•"/>
            </a:pPr>
            <a:r>
              <a:rPr lang="en-US" sz="2500">
                <a:solidFill>
                  <a:srgbClr val="FFFFFF"/>
                </a:solidFill>
                <a:latin typeface="HK Grotesk"/>
                <a:ea typeface="HK Grotesk"/>
                <a:cs typeface="HK Grotesk"/>
                <a:sym typeface="HK Grotesk"/>
              </a:rPr>
              <a:t>Over time fentanyl inpatient visits increased by </a:t>
            </a:r>
            <a:r>
              <a:rPr lang="en-US" b="true" sz="2500">
                <a:solidFill>
                  <a:srgbClr val="FFFFFF"/>
                </a:solidFill>
                <a:latin typeface="HK Grotesk Bold"/>
                <a:ea typeface="HK Grotesk Bold"/>
                <a:cs typeface="HK Grotesk Bold"/>
                <a:sym typeface="HK Grotesk Bold"/>
              </a:rPr>
              <a:t>3,000 </a:t>
            </a:r>
            <a:r>
              <a:rPr lang="en-US" sz="2500">
                <a:solidFill>
                  <a:srgbClr val="FFFFFF"/>
                </a:solidFill>
                <a:latin typeface="HK Grotesk"/>
                <a:ea typeface="HK Grotesk"/>
                <a:cs typeface="HK Grotesk"/>
                <a:sym typeface="HK Grotesk"/>
              </a:rPr>
              <a:t>to </a:t>
            </a:r>
            <a:r>
              <a:rPr lang="en-US" b="true" sz="2500">
                <a:solidFill>
                  <a:srgbClr val="FFFFFF"/>
                </a:solidFill>
                <a:latin typeface="HK Grotesk Bold"/>
                <a:ea typeface="HK Grotesk Bold"/>
                <a:cs typeface="HK Grotesk Bold"/>
                <a:sym typeface="HK Grotesk Bold"/>
              </a:rPr>
              <a:t>7,000 </a:t>
            </a:r>
            <a:r>
              <a:rPr lang="en-US" sz="2500">
                <a:solidFill>
                  <a:srgbClr val="FFFFFF"/>
                </a:solidFill>
                <a:latin typeface="HK Grotesk"/>
                <a:ea typeface="HK Grotesk"/>
                <a:cs typeface="HK Grotesk"/>
                <a:sym typeface="HK Grotesk"/>
              </a:rPr>
              <a:t>increments within a 3 year period.</a:t>
            </a:r>
          </a:p>
          <a:p>
            <a:pPr algn="l">
              <a:lnSpc>
                <a:spcPts val="3000"/>
              </a:lnSpc>
            </a:pPr>
          </a:p>
          <a:p>
            <a:pPr algn="l" marL="539775" indent="-269888" lvl="1">
              <a:lnSpc>
                <a:spcPts val="3000"/>
              </a:lnSpc>
              <a:buFont typeface="Arial"/>
              <a:buChar char="•"/>
            </a:pPr>
            <a:r>
              <a:rPr lang="en-US" sz="2500">
                <a:solidFill>
                  <a:srgbClr val="FFFFFF"/>
                </a:solidFill>
                <a:latin typeface="HK Grotesk"/>
                <a:ea typeface="HK Grotesk"/>
                <a:cs typeface="HK Grotesk"/>
                <a:sym typeface="HK Grotesk"/>
              </a:rPr>
              <a:t>C</a:t>
            </a:r>
            <a:r>
              <a:rPr lang="en-US" sz="2500">
                <a:solidFill>
                  <a:srgbClr val="FFFFFF"/>
                </a:solidFill>
                <a:latin typeface="HK Grotesk"/>
                <a:ea typeface="HK Grotesk"/>
                <a:cs typeface="HK Grotesk"/>
                <a:sym typeface="HK Grotesk"/>
              </a:rPr>
              <a:t>ocaine remained consistent at approx. </a:t>
            </a:r>
            <a:r>
              <a:rPr lang="en-US" b="true" sz="2500">
                <a:solidFill>
                  <a:srgbClr val="FFFFFF"/>
                </a:solidFill>
                <a:latin typeface="HK Grotesk Bold"/>
                <a:ea typeface="HK Grotesk Bold"/>
                <a:cs typeface="HK Grotesk Bold"/>
                <a:sym typeface="HK Grotesk Bold"/>
              </a:rPr>
              <a:t>17,000 </a:t>
            </a:r>
            <a:r>
              <a:rPr lang="en-US" sz="2500">
                <a:solidFill>
                  <a:srgbClr val="FFFFFF"/>
                </a:solidFill>
                <a:latin typeface="HK Grotesk"/>
                <a:ea typeface="HK Grotesk"/>
                <a:cs typeface="HK Grotesk"/>
                <a:sym typeface="HK Grotesk"/>
              </a:rPr>
              <a:t>on average with a spike in </a:t>
            </a:r>
            <a:r>
              <a:rPr lang="en-US" b="true" sz="2500">
                <a:solidFill>
                  <a:srgbClr val="FFFFFF"/>
                </a:solidFill>
                <a:latin typeface="HK Grotesk Bold"/>
                <a:ea typeface="HK Grotesk Bold"/>
                <a:cs typeface="HK Grotesk Bold"/>
                <a:sym typeface="HK Grotesk Bold"/>
              </a:rPr>
              <a:t>2023</a:t>
            </a:r>
            <a:r>
              <a:rPr lang="en-US" sz="2500">
                <a:solidFill>
                  <a:srgbClr val="FFFFFF"/>
                </a:solidFill>
                <a:latin typeface="HK Grotesk"/>
                <a:ea typeface="HK Grotesk"/>
                <a:cs typeface="HK Grotesk"/>
                <a:sym typeface="HK Grotesk"/>
              </a:rPr>
              <a:t> to </a:t>
            </a:r>
            <a:r>
              <a:rPr lang="en-US" b="true" sz="2500">
                <a:solidFill>
                  <a:srgbClr val="FFFFFF"/>
                </a:solidFill>
                <a:latin typeface="HK Grotesk Bold"/>
                <a:ea typeface="HK Grotesk Bold"/>
                <a:cs typeface="HK Grotesk Bold"/>
                <a:sym typeface="HK Grotesk Bold"/>
              </a:rPr>
              <a:t>18,749 </a:t>
            </a:r>
            <a:r>
              <a:rPr lang="en-US" sz="2500">
                <a:solidFill>
                  <a:srgbClr val="FFFFFF"/>
                </a:solidFill>
                <a:latin typeface="HK Grotesk"/>
                <a:ea typeface="HK Grotesk"/>
                <a:cs typeface="HK Grotesk"/>
                <a:sym typeface="HK Grotesk"/>
              </a:rPr>
              <a:t>visits</a:t>
            </a:r>
          </a:p>
        </p:txBody>
      </p:sp>
      <p:sp>
        <p:nvSpPr>
          <p:cNvPr name="TextBox 8" id="8"/>
          <p:cNvSpPr txBox="true"/>
          <p:nvPr/>
        </p:nvSpPr>
        <p:spPr>
          <a:xfrm rot="0">
            <a:off x="9723228" y="7764821"/>
            <a:ext cx="7968672" cy="2143125"/>
          </a:xfrm>
          <a:prstGeom prst="rect">
            <a:avLst/>
          </a:prstGeom>
        </p:spPr>
        <p:txBody>
          <a:bodyPr anchor="t" rtlCol="false" tIns="0" lIns="0" bIns="0" rIns="0">
            <a:spAutoFit/>
          </a:bodyPr>
          <a:lstStyle/>
          <a:p>
            <a:pPr algn="l" marL="496572" indent="-248286" lvl="1">
              <a:lnSpc>
                <a:spcPts val="2760"/>
              </a:lnSpc>
              <a:buFont typeface="Arial"/>
              <a:buChar char="•"/>
            </a:pPr>
            <a:r>
              <a:rPr lang="en-US" sz="2300">
                <a:solidFill>
                  <a:srgbClr val="FFFFFF"/>
                </a:solidFill>
                <a:latin typeface="HK Grotesk"/>
                <a:ea typeface="HK Grotesk"/>
                <a:cs typeface="HK Grotesk"/>
                <a:sym typeface="HK Grotesk"/>
              </a:rPr>
              <a:t>Incline in amount of emergency dept. visits at </a:t>
            </a:r>
            <a:r>
              <a:rPr lang="en-US" b="true" sz="2300">
                <a:solidFill>
                  <a:srgbClr val="FFFFFF"/>
                </a:solidFill>
                <a:latin typeface="HK Grotesk Bold"/>
                <a:ea typeface="HK Grotesk Bold"/>
                <a:cs typeface="HK Grotesk Bold"/>
                <a:sym typeface="HK Grotesk Bold"/>
              </a:rPr>
              <a:t>18,766 </a:t>
            </a:r>
            <a:r>
              <a:rPr lang="en-US" sz="2300">
                <a:solidFill>
                  <a:srgbClr val="FFFFFF"/>
                </a:solidFill>
                <a:latin typeface="HK Grotesk"/>
                <a:ea typeface="HK Grotesk"/>
                <a:cs typeface="HK Grotesk"/>
                <a:sym typeface="HK Grotesk"/>
              </a:rPr>
              <a:t>in </a:t>
            </a:r>
            <a:r>
              <a:rPr lang="en-US" b="true" sz="2300">
                <a:solidFill>
                  <a:srgbClr val="FFFFFF"/>
                </a:solidFill>
                <a:latin typeface="HK Grotesk Bold"/>
                <a:ea typeface="HK Grotesk Bold"/>
                <a:cs typeface="HK Grotesk Bold"/>
                <a:sym typeface="HK Grotesk Bold"/>
              </a:rPr>
              <a:t>2021</a:t>
            </a:r>
            <a:r>
              <a:rPr lang="en-US" sz="2300">
                <a:solidFill>
                  <a:srgbClr val="FFFFFF"/>
                </a:solidFill>
                <a:latin typeface="HK Grotesk"/>
                <a:ea typeface="HK Grotesk"/>
                <a:cs typeface="HK Grotesk"/>
                <a:sym typeface="HK Grotesk"/>
              </a:rPr>
              <a:t>, increasing by </a:t>
            </a:r>
            <a:r>
              <a:rPr lang="en-US" b="true" sz="2300">
                <a:solidFill>
                  <a:srgbClr val="FFFFFF"/>
                </a:solidFill>
                <a:latin typeface="HK Grotesk Bold"/>
                <a:ea typeface="HK Grotesk Bold"/>
                <a:cs typeface="HK Grotesk Bold"/>
                <a:sym typeface="HK Grotesk Bold"/>
              </a:rPr>
              <a:t>5,000 </a:t>
            </a:r>
            <a:r>
              <a:rPr lang="en-US" sz="2300">
                <a:solidFill>
                  <a:srgbClr val="FFFFFF"/>
                </a:solidFill>
                <a:latin typeface="HK Grotesk"/>
                <a:ea typeface="HK Grotesk"/>
                <a:cs typeface="HK Grotesk"/>
                <a:sym typeface="HK Grotesk"/>
              </a:rPr>
              <a:t>to </a:t>
            </a:r>
            <a:r>
              <a:rPr lang="en-US" b="true" sz="2300">
                <a:solidFill>
                  <a:srgbClr val="FFFFFF"/>
                </a:solidFill>
                <a:latin typeface="HK Grotesk Bold"/>
                <a:ea typeface="HK Grotesk Bold"/>
                <a:cs typeface="HK Grotesk Bold"/>
                <a:sym typeface="HK Grotesk Bold"/>
              </a:rPr>
              <a:t>7,000 </a:t>
            </a:r>
            <a:r>
              <a:rPr lang="en-US" sz="2300">
                <a:solidFill>
                  <a:srgbClr val="FFFFFF"/>
                </a:solidFill>
                <a:latin typeface="HK Grotesk"/>
                <a:ea typeface="HK Grotesk"/>
                <a:cs typeface="HK Grotesk"/>
                <a:sym typeface="HK Grotesk"/>
              </a:rPr>
              <a:t>increments year over year.</a:t>
            </a:r>
          </a:p>
          <a:p>
            <a:pPr algn="l">
              <a:lnSpc>
                <a:spcPts val="3000"/>
              </a:lnSpc>
            </a:pPr>
          </a:p>
          <a:p>
            <a:pPr algn="l" marL="518162" indent="-259081" lvl="1">
              <a:lnSpc>
                <a:spcPts val="2880"/>
              </a:lnSpc>
              <a:buFont typeface="Arial"/>
              <a:buChar char="•"/>
            </a:pPr>
            <a:r>
              <a:rPr lang="en-US" sz="2400">
                <a:solidFill>
                  <a:srgbClr val="FFFFFF"/>
                </a:solidFill>
                <a:latin typeface="HK Grotesk"/>
                <a:ea typeface="HK Grotesk"/>
                <a:cs typeface="HK Grotesk"/>
                <a:sym typeface="HK Grotesk"/>
              </a:rPr>
              <a:t>C</a:t>
            </a:r>
            <a:r>
              <a:rPr lang="en-US" sz="2400">
                <a:solidFill>
                  <a:srgbClr val="FFFFFF"/>
                </a:solidFill>
                <a:latin typeface="HK Grotesk"/>
                <a:ea typeface="HK Grotesk"/>
                <a:cs typeface="HK Grotesk"/>
                <a:sym typeface="HK Grotesk"/>
              </a:rPr>
              <a:t>ocaine remained consistent at approx. </a:t>
            </a:r>
            <a:r>
              <a:rPr lang="en-US" b="true" sz="2400">
                <a:solidFill>
                  <a:srgbClr val="FFFFFF"/>
                </a:solidFill>
                <a:latin typeface="HK Grotesk Bold"/>
                <a:ea typeface="HK Grotesk Bold"/>
                <a:cs typeface="HK Grotesk Bold"/>
                <a:sym typeface="HK Grotesk Bold"/>
              </a:rPr>
              <a:t>7,000 </a:t>
            </a:r>
            <a:r>
              <a:rPr lang="en-US" sz="2400">
                <a:solidFill>
                  <a:srgbClr val="FFFFFF"/>
                </a:solidFill>
                <a:latin typeface="HK Grotesk"/>
                <a:ea typeface="HK Grotesk"/>
                <a:cs typeface="HK Grotesk"/>
                <a:sym typeface="HK Grotesk"/>
              </a:rPr>
              <a:t>on average with a spike in </a:t>
            </a:r>
            <a:r>
              <a:rPr lang="en-US" b="true" sz="2400">
                <a:solidFill>
                  <a:srgbClr val="FFFFFF"/>
                </a:solidFill>
                <a:latin typeface="HK Grotesk Bold"/>
                <a:ea typeface="HK Grotesk Bold"/>
                <a:cs typeface="HK Grotesk Bold"/>
                <a:sym typeface="HK Grotesk Bold"/>
              </a:rPr>
              <a:t>2022 </a:t>
            </a:r>
            <a:r>
              <a:rPr lang="en-US" sz="2400">
                <a:solidFill>
                  <a:srgbClr val="FFFFFF"/>
                </a:solidFill>
                <a:latin typeface="HK Grotesk"/>
                <a:ea typeface="HK Grotesk"/>
                <a:cs typeface="HK Grotesk"/>
                <a:sym typeface="HK Grotesk"/>
              </a:rPr>
              <a:t>to about </a:t>
            </a:r>
            <a:r>
              <a:rPr lang="en-US" b="true" sz="2400">
                <a:solidFill>
                  <a:srgbClr val="FFFFFF"/>
                </a:solidFill>
                <a:latin typeface="HK Grotesk Bold"/>
                <a:ea typeface="HK Grotesk Bold"/>
                <a:cs typeface="HK Grotesk Bold"/>
                <a:sym typeface="HK Grotesk Bold"/>
              </a:rPr>
              <a:t>8,000 </a:t>
            </a:r>
            <a:r>
              <a:rPr lang="en-US" sz="2400">
                <a:solidFill>
                  <a:srgbClr val="FFFFFF"/>
                </a:solidFill>
                <a:latin typeface="HK Grotesk"/>
                <a:ea typeface="HK Grotesk"/>
                <a:cs typeface="HK Grotesk"/>
                <a:sym typeface="HK Grotesk"/>
              </a:rPr>
              <a:t>on average</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BABAB"/>
        </a:solidFill>
      </p:bgPr>
    </p:bg>
    <p:spTree>
      <p:nvGrpSpPr>
        <p:cNvPr id="1" name=""/>
        <p:cNvGrpSpPr/>
        <p:nvPr/>
      </p:nvGrpSpPr>
      <p:grpSpPr>
        <a:xfrm>
          <a:off x="0" y="0"/>
          <a:ext cx="0" cy="0"/>
          <a:chOff x="0" y="0"/>
          <a:chExt cx="0" cy="0"/>
        </a:xfrm>
      </p:grpSpPr>
      <p:sp>
        <p:nvSpPr>
          <p:cNvPr name="TextBox 2" id="2"/>
          <p:cNvSpPr txBox="true"/>
          <p:nvPr/>
        </p:nvSpPr>
        <p:spPr>
          <a:xfrm rot="0">
            <a:off x="504938" y="513715"/>
            <a:ext cx="5581650" cy="3581400"/>
          </a:xfrm>
          <a:prstGeom prst="rect">
            <a:avLst/>
          </a:prstGeom>
        </p:spPr>
        <p:txBody>
          <a:bodyPr anchor="t" rtlCol="false" tIns="0" lIns="0" bIns="0" rIns="0">
            <a:spAutoFit/>
          </a:bodyPr>
          <a:lstStyle/>
          <a:p>
            <a:pPr algn="ctr" marL="0" indent="0" lvl="0">
              <a:lnSpc>
                <a:spcPts val="7080"/>
              </a:lnSpc>
              <a:spcBef>
                <a:spcPct val="0"/>
              </a:spcBef>
            </a:pPr>
            <a:r>
              <a:rPr lang="en-US" b="true" sz="5900">
                <a:solidFill>
                  <a:srgbClr val="FFFFFF"/>
                </a:solidFill>
                <a:latin typeface="HK Grotesk Bold"/>
                <a:ea typeface="HK Grotesk Bold"/>
                <a:cs typeface="HK Grotesk Bold"/>
                <a:sym typeface="HK Grotesk Bold"/>
              </a:rPr>
              <a:t>States most affected by cocaine overdoses</a:t>
            </a:r>
          </a:p>
        </p:txBody>
      </p:sp>
      <p:sp>
        <p:nvSpPr>
          <p:cNvPr name="TextBox 3" id="3"/>
          <p:cNvSpPr txBox="true"/>
          <p:nvPr/>
        </p:nvSpPr>
        <p:spPr>
          <a:xfrm rot="0">
            <a:off x="6837219" y="7771536"/>
            <a:ext cx="9529557" cy="1598930"/>
          </a:xfrm>
          <a:prstGeom prst="rect">
            <a:avLst/>
          </a:prstGeom>
        </p:spPr>
        <p:txBody>
          <a:bodyPr anchor="t" rtlCol="false" tIns="0" lIns="0" bIns="0" rIns="0">
            <a:spAutoFit/>
          </a:bodyPr>
          <a:lstStyle/>
          <a:p>
            <a:pPr algn="l" marL="496571" indent="-248285" lvl="1">
              <a:lnSpc>
                <a:spcPts val="3220"/>
              </a:lnSpc>
              <a:buFont typeface="Arial"/>
              <a:buChar char="•"/>
            </a:pPr>
            <a:r>
              <a:rPr lang="en-US" b="true" sz="2300">
                <a:solidFill>
                  <a:srgbClr val="000000"/>
                </a:solidFill>
                <a:latin typeface="Public Sans Bold"/>
                <a:ea typeface="Public Sans Bold"/>
                <a:cs typeface="Public Sans Bold"/>
                <a:sym typeface="Public Sans Bold"/>
              </a:rPr>
              <a:t>Highest % of overdoses occurred in North Carolina and Washington DC</a:t>
            </a:r>
            <a:r>
              <a:rPr lang="en-US" sz="2300">
                <a:solidFill>
                  <a:srgbClr val="000000"/>
                </a:solidFill>
                <a:latin typeface="Public Sans"/>
                <a:ea typeface="Public Sans"/>
                <a:cs typeface="Public Sans"/>
                <a:sym typeface="Public Sans"/>
              </a:rPr>
              <a:t> between 2018 - 2023 presenting a cocaine issue. </a:t>
            </a:r>
          </a:p>
          <a:p>
            <a:pPr algn="l" marL="496571" indent="-248285" lvl="1">
              <a:lnSpc>
                <a:spcPts val="3220"/>
              </a:lnSpc>
              <a:buFont typeface="Arial"/>
              <a:buChar char="•"/>
            </a:pPr>
            <a:r>
              <a:rPr lang="en-US" sz="2300">
                <a:solidFill>
                  <a:srgbClr val="000000"/>
                </a:solidFill>
                <a:latin typeface="Public Sans"/>
                <a:ea typeface="Public Sans"/>
                <a:cs typeface="Public Sans"/>
                <a:sym typeface="Public Sans"/>
              </a:rPr>
              <a:t>North Carolina average population </a:t>
            </a:r>
            <a:r>
              <a:rPr lang="en-US" b="true" sz="2300">
                <a:solidFill>
                  <a:srgbClr val="000000"/>
                </a:solidFill>
                <a:latin typeface="Public Sans Bold"/>
                <a:ea typeface="Public Sans Bold"/>
                <a:cs typeface="Public Sans Bold"/>
                <a:sym typeface="Public Sans Bold"/>
              </a:rPr>
              <a:t>10,574,185 </a:t>
            </a:r>
            <a:r>
              <a:rPr lang="en-US" sz="2300">
                <a:solidFill>
                  <a:srgbClr val="000000"/>
                </a:solidFill>
                <a:latin typeface="Public Sans"/>
                <a:ea typeface="Public Sans"/>
                <a:cs typeface="Public Sans"/>
                <a:sym typeface="Public Sans"/>
              </a:rPr>
              <a:t>and Washington DC average population </a:t>
            </a:r>
            <a:r>
              <a:rPr lang="en-US" b="true" sz="2300">
                <a:solidFill>
                  <a:srgbClr val="000000"/>
                </a:solidFill>
                <a:latin typeface="Public Sans Bold"/>
                <a:ea typeface="Public Sans Bold"/>
                <a:cs typeface="Public Sans Bold"/>
                <a:sym typeface="Public Sans Bold"/>
              </a:rPr>
              <a:t>683,699.</a:t>
            </a:r>
          </a:p>
        </p:txBody>
      </p:sp>
      <p:graphicFrame>
        <p:nvGraphicFramePr>
          <p:cNvPr name="Table 4" id="4"/>
          <p:cNvGraphicFramePr>
            <a:graphicFrameLocks noGrp="true"/>
          </p:cNvGraphicFramePr>
          <p:nvPr/>
        </p:nvGraphicFramePr>
        <p:xfrm>
          <a:off x="396507" y="4406931"/>
          <a:ext cx="5798512" cy="5515942"/>
        </p:xfrm>
        <a:graphic>
          <a:graphicData uri="http://schemas.openxmlformats.org/drawingml/2006/table">
            <a:tbl>
              <a:tblPr/>
              <a:tblGrid>
                <a:gridCol w="1932837"/>
                <a:gridCol w="1932837"/>
                <a:gridCol w="1932837"/>
              </a:tblGrid>
              <a:tr h="1356986">
                <a:tc>
                  <a:txBody>
                    <a:bodyPr anchor="t" rtlCol="false"/>
                    <a:lstStyle/>
                    <a:p>
                      <a:pPr algn="ctr">
                        <a:lnSpc>
                          <a:spcPts val="3598"/>
                        </a:lnSpc>
                        <a:defRPr/>
                      </a:pPr>
                      <a:r>
                        <a:rPr lang="en-US" sz="2570" b="true">
                          <a:solidFill>
                            <a:srgbClr val="000000"/>
                          </a:solidFill>
                          <a:latin typeface="HK Grotesk Bold"/>
                          <a:ea typeface="HK Grotesk Bold"/>
                          <a:cs typeface="HK Grotesk Bold"/>
                          <a:sym typeface="HK Grotesk Bold"/>
                        </a:rPr>
                        <a:t>s</a:t>
                      </a:r>
                      <a:r>
                        <a:rPr lang="en-US" sz="2570" b="true">
                          <a:solidFill>
                            <a:srgbClr val="000000"/>
                          </a:solidFill>
                          <a:latin typeface="HK Grotesk Bold"/>
                          <a:ea typeface="HK Grotesk Bold"/>
                          <a:cs typeface="HK Grotesk Bold"/>
                          <a:sym typeface="HK Grotesk Bold"/>
                        </a:rPr>
                        <a:t>tate </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318"/>
                        </a:lnSpc>
                        <a:defRPr/>
                      </a:pPr>
                      <a:r>
                        <a:rPr lang="en-US" sz="2370" b="true">
                          <a:solidFill>
                            <a:srgbClr val="000000"/>
                          </a:solidFill>
                          <a:latin typeface="HK Grotesk Bold"/>
                          <a:ea typeface="HK Grotesk Bold"/>
                          <a:cs typeface="HK Grotesk Bold"/>
                          <a:sym typeface="HK Grotesk Bold"/>
                        </a:rPr>
                        <a:t>cocaine percentage</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3318"/>
                        </a:lnSpc>
                        <a:defRPr/>
                      </a:pPr>
                      <a:r>
                        <a:rPr lang="en-US" sz="2370" b="true">
                          <a:solidFill>
                            <a:srgbClr val="000000"/>
                          </a:solidFill>
                          <a:latin typeface="HK Grotesk Bold"/>
                          <a:ea typeface="HK Grotesk Bold"/>
                          <a:cs typeface="HK Grotesk Bold"/>
                          <a:sym typeface="HK Grotesk Bold"/>
                        </a:rPr>
                        <a:t>Population affected</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83576">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North Carolina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0.0233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246,379</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1076915">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Washington DC</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0.0200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13,674</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45525">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New York</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0.0200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394,036</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76470">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Lousiana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0.0150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69,408</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r h="776470">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Florida</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0.0150</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c>
                  <a:txBody>
                    <a:bodyPr anchor="t" rtlCol="false"/>
                    <a:lstStyle/>
                    <a:p>
                      <a:pPr algn="ctr">
                        <a:lnSpc>
                          <a:spcPts val="2338"/>
                        </a:lnSpc>
                        <a:defRPr/>
                      </a:pPr>
                      <a:r>
                        <a:rPr lang="en-US" sz="1670">
                          <a:solidFill>
                            <a:srgbClr val="FFFFFF"/>
                          </a:solidFill>
                          <a:latin typeface="Public Sans"/>
                          <a:ea typeface="Public Sans"/>
                          <a:cs typeface="Public Sans"/>
                          <a:sym typeface="Public Sans"/>
                        </a:rPr>
                        <a:t>327,563</a:t>
                      </a:r>
                      <a:endParaRPr lang="en-US" sz="1100"/>
                    </a:p>
                  </a:txBody>
                  <a:tcPr marL="190500" marR="190500" marT="190500" marB="190500"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solidFill>
                      <a:srgbClr val="901511"/>
                    </a:solidFill>
                  </a:tcPr>
                </a:tc>
              </a:tr>
            </a:tbl>
          </a:graphicData>
        </a:graphic>
      </p:graphicFrame>
      <p:sp>
        <p:nvSpPr>
          <p:cNvPr name="AutoShape 5" id="5"/>
          <p:cNvSpPr/>
          <p:nvPr/>
        </p:nvSpPr>
        <p:spPr>
          <a:xfrm>
            <a:off x="504938" y="4103386"/>
            <a:ext cx="4864696" cy="0"/>
          </a:xfrm>
          <a:prstGeom prst="line">
            <a:avLst/>
          </a:prstGeom>
          <a:ln cap="flat" w="38100">
            <a:solidFill>
              <a:srgbClr val="901511"/>
            </a:solidFill>
            <a:prstDash val="solid"/>
            <a:headEnd type="none" len="sm" w="sm"/>
            <a:tailEnd type="none" len="sm" w="sm"/>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Page 9</a:t>
            </a:r>
          </a:p>
        </p:txBody>
      </p:sp>
      <p:sp>
        <p:nvSpPr>
          <p:cNvPr name="Freeform 7" id="7"/>
          <p:cNvSpPr/>
          <p:nvPr/>
        </p:nvSpPr>
        <p:spPr>
          <a:xfrm flipH="false" flipV="false" rot="0">
            <a:off x="6629103" y="491442"/>
            <a:ext cx="11238932" cy="7030311"/>
          </a:xfrm>
          <a:custGeom>
            <a:avLst/>
            <a:gdLst/>
            <a:ahLst/>
            <a:cxnLst/>
            <a:rect r="r" b="b" t="t" l="l"/>
            <a:pathLst>
              <a:path h="7030311" w="11238932">
                <a:moveTo>
                  <a:pt x="0" y="0"/>
                </a:moveTo>
                <a:lnTo>
                  <a:pt x="11238931" y="0"/>
                </a:lnTo>
                <a:lnTo>
                  <a:pt x="11238931" y="7030311"/>
                </a:lnTo>
                <a:lnTo>
                  <a:pt x="0" y="7030311"/>
                </a:lnTo>
                <a:lnTo>
                  <a:pt x="0" y="0"/>
                </a:lnTo>
                <a:close/>
              </a:path>
            </a:pathLst>
          </a:custGeom>
          <a:blipFill>
            <a:blip r:embed="rId2"/>
            <a:stretch>
              <a:fillRect l="-181910" t="-6148" r="-67327" b="-5512"/>
            </a:stretch>
          </a:blipFill>
          <a:ln w="104775" cap="rnd">
            <a:solidFill>
              <a:srgbClr val="000000"/>
            </a:solidFill>
            <a:prstDash val="solid"/>
            <a:round/>
          </a:ln>
        </p:spPr>
      </p:sp>
      <p:sp>
        <p:nvSpPr>
          <p:cNvPr name="TextBox 8" id="8"/>
          <p:cNvSpPr txBox="true"/>
          <p:nvPr/>
        </p:nvSpPr>
        <p:spPr>
          <a:xfrm rot="0">
            <a:off x="8522143" y="9648825"/>
            <a:ext cx="7133927" cy="240665"/>
          </a:xfrm>
          <a:prstGeom prst="rect">
            <a:avLst/>
          </a:prstGeom>
        </p:spPr>
        <p:txBody>
          <a:bodyPr anchor="t" rtlCol="false" tIns="0" lIns="0" bIns="0" rIns="0">
            <a:spAutoFit/>
          </a:bodyPr>
          <a:lstStyle/>
          <a:p>
            <a:pPr algn="ctr">
              <a:lnSpc>
                <a:spcPts val="1960"/>
              </a:lnSpc>
              <a:spcBef>
                <a:spcPct val="0"/>
              </a:spcBef>
            </a:pPr>
            <a:r>
              <a:rPr lang="en-US" sz="1400" i="true">
                <a:solidFill>
                  <a:srgbClr val="000000"/>
                </a:solidFill>
                <a:latin typeface="Canva Sans Italics"/>
                <a:ea typeface="Canva Sans Italics"/>
                <a:cs typeface="Canva Sans Italics"/>
                <a:sym typeface="Canva Sans Italics"/>
              </a:rPr>
              <a:t>25 state level patient data has been suppressed or not provided due to HIPPA laws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DAGpCPco-kE</dc:identifier>
  <dcterms:modified xsi:type="dcterms:W3CDTF">2011-08-01T06:04:30Z</dcterms:modified>
  <cp:revision>1</cp:revision>
  <dc:title>Cocaine and Fentanyl Analysis</dc:title>
</cp:coreProperties>
</file>